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88"/>
  </p:notesMasterIdLst>
  <p:handoutMasterIdLst>
    <p:handoutMasterId r:id="rId89"/>
  </p:handoutMasterIdLst>
  <p:sldIdLst>
    <p:sldId id="256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3" r:id="rId18"/>
    <p:sldId id="284" r:id="rId19"/>
    <p:sldId id="259" r:id="rId20"/>
    <p:sldId id="282" r:id="rId21"/>
    <p:sldId id="285" r:id="rId22"/>
    <p:sldId id="286" r:id="rId23"/>
    <p:sldId id="287" r:id="rId24"/>
    <p:sldId id="288" r:id="rId25"/>
    <p:sldId id="327" r:id="rId26"/>
    <p:sldId id="261" r:id="rId27"/>
    <p:sldId id="289" r:id="rId28"/>
    <p:sldId id="290" r:id="rId29"/>
    <p:sldId id="291" r:id="rId30"/>
    <p:sldId id="292" r:id="rId31"/>
    <p:sldId id="293" r:id="rId32"/>
    <p:sldId id="332" r:id="rId33"/>
    <p:sldId id="333" r:id="rId34"/>
    <p:sldId id="334" r:id="rId35"/>
    <p:sldId id="335" r:id="rId36"/>
    <p:sldId id="294" r:id="rId37"/>
    <p:sldId id="295" r:id="rId38"/>
    <p:sldId id="328" r:id="rId39"/>
    <p:sldId id="329" r:id="rId40"/>
    <p:sldId id="330" r:id="rId41"/>
    <p:sldId id="331" r:id="rId42"/>
    <p:sldId id="296" r:id="rId43"/>
    <p:sldId id="297" r:id="rId44"/>
    <p:sldId id="298" r:id="rId45"/>
    <p:sldId id="302" r:id="rId46"/>
    <p:sldId id="299" r:id="rId47"/>
    <p:sldId id="300" r:id="rId48"/>
    <p:sldId id="301" r:id="rId49"/>
    <p:sldId id="303" r:id="rId50"/>
    <p:sldId id="304" r:id="rId51"/>
    <p:sldId id="305" r:id="rId52"/>
    <p:sldId id="306" r:id="rId53"/>
    <p:sldId id="307" r:id="rId54"/>
    <p:sldId id="310" r:id="rId55"/>
    <p:sldId id="308" r:id="rId56"/>
    <p:sldId id="313" r:id="rId57"/>
    <p:sldId id="264" r:id="rId58"/>
    <p:sldId id="265" r:id="rId59"/>
    <p:sldId id="339" r:id="rId60"/>
    <p:sldId id="340" r:id="rId61"/>
    <p:sldId id="309" r:id="rId62"/>
    <p:sldId id="266" r:id="rId63"/>
    <p:sldId id="336" r:id="rId64"/>
    <p:sldId id="311" r:id="rId65"/>
    <p:sldId id="337" r:id="rId66"/>
    <p:sldId id="338" r:id="rId67"/>
    <p:sldId id="312" r:id="rId68"/>
    <p:sldId id="314" r:id="rId69"/>
    <p:sldId id="315" r:id="rId70"/>
    <p:sldId id="320" r:id="rId71"/>
    <p:sldId id="316" r:id="rId72"/>
    <p:sldId id="317" r:id="rId73"/>
    <p:sldId id="318" r:id="rId74"/>
    <p:sldId id="319" r:id="rId75"/>
    <p:sldId id="321" r:id="rId76"/>
    <p:sldId id="322" r:id="rId77"/>
    <p:sldId id="323" r:id="rId78"/>
    <p:sldId id="324" r:id="rId79"/>
    <p:sldId id="325" r:id="rId80"/>
    <p:sldId id="326" r:id="rId81"/>
    <p:sldId id="341" r:id="rId82"/>
    <p:sldId id="343" r:id="rId83"/>
    <p:sldId id="342" r:id="rId84"/>
    <p:sldId id="344" r:id="rId85"/>
    <p:sldId id="345" r:id="rId86"/>
    <p:sldId id="267" r:id="rId87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251" autoAdjust="0"/>
  </p:normalViewPr>
  <p:slideViewPr>
    <p:cSldViewPr snapToGrid="0">
      <p:cViewPr varScale="1">
        <p:scale>
          <a:sx n="100" d="100"/>
          <a:sy n="100" d="100"/>
        </p:scale>
        <p:origin x="26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B2F9797-0D38-44DE-9A6B-9CA828031F7B}" type="datetime1">
              <a:rPr lang="ko-KR" altLang="en-US" smtClean="0">
                <a:latin typeface="+mj-ea"/>
                <a:ea typeface="+mj-ea"/>
              </a:rPr>
              <a:t>2021-06-16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170C14-2E27-4C0C-B502-1D6D6E4ED1A1}" type="datetime1">
              <a:rPr lang="ko-KR" altLang="en-US" noProof="0" smtClean="0"/>
              <a:t>2021-06-16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r.vuejs.org/v2/guide/comparison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ithril.js.org/vnodes.html" TargetMode="External"/><Relationship Id="rId5" Type="http://schemas.openxmlformats.org/officeDocument/2006/relationships/hyperlink" Target="https://maquettejs.org/" TargetMode="External"/><Relationship Id="rId4" Type="http://schemas.openxmlformats.org/officeDocument/2006/relationships/hyperlink" Target="https://markojs.com/docs/why-is-marko-fast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E000EEB-8338-48D7-8EE8-EE0082EF7602}" type="slidenum">
              <a:rPr lang="en-US" altLang="ko-KR" noProof="0" smtClean="0"/>
              <a:t>46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42526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202124"/>
                </a:solidFill>
                <a:effectLst/>
                <a:latin typeface="Apple SD Gothic Neo"/>
              </a:rPr>
              <a:t>super 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Apple SD Gothic Neo"/>
              </a:rPr>
              <a:t>키워드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는 부모 클래스로부터 상속받은 필드나 메소드를 자식 클래스에서 참조하는 데 사용하는 참조 변수입니다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E000EEB-8338-48D7-8EE8-EE0082EF7602}" type="slidenum">
              <a:rPr lang="en-US" altLang="ko-KR" noProof="0" smtClean="0"/>
              <a:t>47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42786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E000EEB-8338-48D7-8EE8-EE0082EF7602}" type="slidenum">
              <a:rPr lang="en-US" altLang="ko-KR" noProof="0" smtClean="0"/>
              <a:t>50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20749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E000EEB-8338-48D7-8EE8-EE0082EF7602}" type="slidenum">
              <a:rPr lang="en-US" altLang="ko-KR" noProof="0" smtClean="0"/>
              <a:t>68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76051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en-US" altLang="ko-KR" smtClean="0">
                <a:latin typeface="+mj-ea"/>
                <a:ea typeface="+mj-ea"/>
              </a:rPr>
              <a:t>83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앵귤러</a:t>
            </a:r>
            <a:r>
              <a:rPr lang="en-US" altLang="ko-KR" dirty="0"/>
              <a:t>1</a:t>
            </a:r>
            <a:r>
              <a:rPr lang="ko-KR" altLang="en-US" dirty="0"/>
              <a:t>의 경우 </a:t>
            </a:r>
            <a:r>
              <a:rPr lang="ko-KR" altLang="en-US" dirty="0" err="1"/>
              <a:t>만들어진지</a:t>
            </a:r>
            <a:r>
              <a:rPr lang="ko-KR" altLang="en-US" dirty="0"/>
              <a:t> 꽤 오래 됐고</a:t>
            </a:r>
            <a:r>
              <a:rPr lang="en-US" altLang="ko-KR" dirty="0"/>
              <a:t>, </a:t>
            </a:r>
            <a:r>
              <a:rPr lang="ko-KR" altLang="en-US" dirty="0"/>
              <a:t>기업에서 많이 사용이 돼서</a:t>
            </a:r>
            <a:r>
              <a:rPr lang="en-US" altLang="ko-KR" dirty="0"/>
              <a:t>, </a:t>
            </a:r>
            <a:r>
              <a:rPr lang="ko-KR" altLang="en-US" dirty="0"/>
              <a:t>유지보수하고 있는 프로젝트가 많아서 사용률이 높은 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E000EEB-8338-48D7-8EE8-EE0082EF7602}" type="slidenum">
              <a:rPr lang="en-US" altLang="ko-KR" noProof="0" smtClean="0"/>
              <a:t>5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95986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 err="1">
                <a:solidFill>
                  <a:srgbClr val="222222"/>
                </a:solidFill>
                <a:effectLst/>
                <a:latin typeface="Lato"/>
              </a:rPr>
              <a:t>리액트의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Lato"/>
              </a:rPr>
              <a:t> 매뉴얼을 보면 다음과 같은 내용이 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Lato"/>
              </a:rPr>
              <a:t>.</a:t>
            </a:r>
          </a:p>
          <a:p>
            <a:r>
              <a:rPr lang="ko-KR" altLang="en-US" dirty="0"/>
              <a:t>우리는 지속해서 데이터가 변화하는 대규모 애플리케이션을 구축하기 위해 </a:t>
            </a:r>
            <a:r>
              <a:rPr lang="en-US" altLang="ko-KR" dirty="0"/>
              <a:t>React</a:t>
            </a:r>
            <a:r>
              <a:rPr lang="ko-KR" altLang="en-US" dirty="0"/>
              <a:t>를 만들었습니다</a:t>
            </a:r>
            <a:endParaRPr lang="en-US" altLang="ko-KR" dirty="0"/>
          </a:p>
          <a:p>
            <a:r>
              <a:rPr lang="ko-KR" altLang="en-US" dirty="0" err="1"/>
              <a:t>리액트를</a:t>
            </a:r>
            <a:r>
              <a:rPr lang="ko-KR" altLang="en-US" dirty="0"/>
              <a:t> </a:t>
            </a:r>
            <a:r>
              <a:rPr lang="ko-KR" altLang="en-US" dirty="0" err="1"/>
              <a:t>사용하는게</a:t>
            </a:r>
            <a:r>
              <a:rPr lang="ko-KR" altLang="en-US" dirty="0"/>
              <a:t> 여기서 유일한 해답이냐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/>
              <a:t>그저 여러가지 솔루션 중 하나인 것 이죠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E000EEB-8338-48D7-8EE8-EE0082EF7602}" type="slidenum">
              <a:rPr lang="en-US" altLang="ko-KR" noProof="0" smtClean="0"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14319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altLang="ko-KR" b="1" i="0" dirty="0">
                <a:solidFill>
                  <a:srgbClr val="222222"/>
                </a:solidFill>
                <a:effectLst/>
                <a:latin typeface="Lato"/>
              </a:rPr>
              <a:t>React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Lato"/>
              </a:rPr>
              <a:t>만 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Lato"/>
              </a:rPr>
              <a:t>Virtual DOM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Lato"/>
              </a:rPr>
              <a:t>쓰나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Lato"/>
              </a:rPr>
              <a:t>?</a:t>
            </a:r>
          </a:p>
          <a:p>
            <a:pPr algn="l" fontAlgn="base"/>
            <a:r>
              <a:rPr lang="ko-KR" altLang="en-US" b="0" i="0" dirty="0" err="1">
                <a:solidFill>
                  <a:srgbClr val="222222"/>
                </a:solidFill>
                <a:effectLst/>
                <a:latin typeface="Lato"/>
              </a:rPr>
              <a:t>리액트는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Lato"/>
              </a:rPr>
              <a:t>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Lato"/>
              </a:rPr>
              <a:t>Virtual DOM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Lato"/>
              </a:rPr>
              <a:t>을 성공적으로 사용한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Lato"/>
              </a:rPr>
              <a:t>선발주자입니다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Lato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Lato"/>
              </a:rPr>
              <a:t>이 아이디어를 다른 많은 라이브러리에서도 택했습니다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Lato"/>
              </a:rPr>
              <a:t>. Virtual DOM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Lato"/>
              </a:rPr>
              <a:t>을 사용하는 라이브러리는 꽤 많습니다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Lato"/>
              </a:rPr>
              <a:t>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DD4C39"/>
                </a:solidFill>
                <a:effectLst/>
                <a:latin typeface="inherit"/>
                <a:hlinkClick r:id="rId3"/>
              </a:rPr>
              <a:t>Vue</a:t>
            </a:r>
            <a:endParaRPr lang="ko-KR" altLang="en-US" b="0" i="0" dirty="0">
              <a:solidFill>
                <a:srgbClr val="222222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DD4C39"/>
                </a:solidFill>
                <a:effectLst/>
                <a:latin typeface="inherit"/>
                <a:hlinkClick r:id="rId4"/>
              </a:rPr>
              <a:t>Marko</a:t>
            </a:r>
            <a:endParaRPr lang="ko-KR" altLang="en-US" b="0" i="0" dirty="0">
              <a:solidFill>
                <a:srgbClr val="222222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DD4C39"/>
                </a:solidFill>
                <a:effectLst/>
                <a:latin typeface="inherit"/>
                <a:hlinkClick r:id="rId5"/>
              </a:rPr>
              <a:t>Maquette</a:t>
            </a:r>
            <a:endParaRPr lang="ko-KR" altLang="en-US" b="0" i="0" dirty="0">
              <a:solidFill>
                <a:srgbClr val="222222"/>
              </a:solidFill>
              <a:effectLst/>
              <a:latin typeface="inheri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DD4C39"/>
                </a:solidFill>
                <a:effectLst/>
                <a:latin typeface="inherit"/>
                <a:hlinkClick r:id="rId6"/>
              </a:rPr>
              <a:t>Mithril</a:t>
            </a:r>
            <a:endParaRPr lang="ko-KR" altLang="en-US" b="0" i="0" dirty="0">
              <a:solidFill>
                <a:srgbClr val="222222"/>
              </a:solidFill>
              <a:effectLst/>
              <a:latin typeface="inherit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E000EEB-8338-48D7-8EE8-EE0082EF7602}" type="slidenum">
              <a:rPr lang="en-US" altLang="ko-KR" noProof="0" smtClean="0"/>
              <a:t>7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0846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이에 따른 장점</a:t>
            </a:r>
            <a:r>
              <a:rPr lang="en-US" altLang="ko-KR" dirty="0"/>
              <a:t> </a:t>
            </a:r>
            <a:r>
              <a:rPr lang="ko-KR" altLang="en-US" dirty="0"/>
              <a:t>여러분들이 가장 </a:t>
            </a:r>
            <a:r>
              <a:rPr lang="ko-KR" altLang="en-US" dirty="0" err="1"/>
              <a:t>맘에드는것을</a:t>
            </a:r>
            <a:r>
              <a:rPr lang="ko-KR" altLang="en-US" dirty="0"/>
              <a:t> 사용하거나 심지어 직접 만들어서 사용 할 수도 있다는 점이고</a:t>
            </a:r>
            <a:r>
              <a:rPr lang="en-US" altLang="ko-KR" dirty="0"/>
              <a:t>, </a:t>
            </a:r>
            <a:r>
              <a:rPr lang="ko-KR" altLang="en-US" dirty="0"/>
              <a:t>단점은 여러가지를 시도해볼 필요가 있고 선택장애</a:t>
            </a:r>
            <a:r>
              <a:rPr lang="en-US" altLang="ko-KR" dirty="0"/>
              <a:t>(?) </a:t>
            </a:r>
            <a:r>
              <a:rPr lang="ko-KR" altLang="en-US" dirty="0"/>
              <a:t>가 일어날 수 있다는 점 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E000EEB-8338-48D7-8EE8-EE0082EF7602}" type="slidenum">
              <a:rPr lang="en-US" altLang="ko-KR" noProof="0" smtClean="0"/>
              <a:t>10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97139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 err="1">
                <a:solidFill>
                  <a:srgbClr val="474747"/>
                </a:solidFill>
                <a:effectLst/>
                <a:latin typeface="Lato"/>
              </a:rPr>
              <a:t>아직까진</a:t>
            </a:r>
            <a:r>
              <a:rPr lang="ko-KR" altLang="en-US" b="0" i="0" dirty="0">
                <a:solidFill>
                  <a:srgbClr val="474747"/>
                </a:solidFill>
                <a:effectLst/>
                <a:latin typeface="Lato"/>
              </a:rPr>
              <a:t> 컴포넌트와 </a:t>
            </a:r>
            <a:r>
              <a:rPr lang="en-US" altLang="ko-KR" b="0" i="0" dirty="0">
                <a:solidFill>
                  <a:srgbClr val="474747"/>
                </a:solidFill>
                <a:effectLst/>
                <a:latin typeface="Lato"/>
              </a:rPr>
              <a:t>JSX~ </a:t>
            </a:r>
            <a:r>
              <a:rPr lang="ko-KR" altLang="en-US" b="0" i="0" dirty="0">
                <a:solidFill>
                  <a:srgbClr val="474747"/>
                </a:solidFill>
                <a:effectLst/>
                <a:latin typeface="Lato"/>
              </a:rPr>
              <a:t>라는 개념이 익숙하지 않을 것입니다</a:t>
            </a:r>
            <a:r>
              <a:rPr lang="en-US" altLang="ko-KR" b="0" i="0" dirty="0">
                <a:solidFill>
                  <a:srgbClr val="474747"/>
                </a:solidFill>
                <a:effectLst/>
                <a:latin typeface="Lato"/>
              </a:rPr>
              <a:t>. </a:t>
            </a:r>
            <a:r>
              <a:rPr lang="ko-KR" altLang="en-US" b="0" i="0" dirty="0">
                <a:solidFill>
                  <a:srgbClr val="474747"/>
                </a:solidFill>
                <a:effectLst/>
                <a:latin typeface="Lato"/>
              </a:rPr>
              <a:t>조만간 배우게 될 테니까 </a:t>
            </a:r>
            <a:r>
              <a:rPr lang="ko-KR" altLang="en-US" b="0" i="0" dirty="0" err="1">
                <a:solidFill>
                  <a:srgbClr val="474747"/>
                </a:solidFill>
                <a:effectLst/>
                <a:latin typeface="Lato"/>
              </a:rPr>
              <a:t>걱정하지마세요</a:t>
            </a:r>
            <a:r>
              <a:rPr lang="en-US" altLang="ko-KR" b="0" i="0" dirty="0">
                <a:solidFill>
                  <a:srgbClr val="474747"/>
                </a:solidFill>
                <a:effectLst/>
                <a:latin typeface="Lato"/>
              </a:rPr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E000EEB-8338-48D7-8EE8-EE0082EF7602}" type="slidenum">
              <a:rPr lang="en-US" altLang="ko-KR" noProof="0" smtClean="0"/>
              <a:t>11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38853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나중에 다뤄볼 얘기지만 규칙에 따라 여러 파일로 분리해서 </a:t>
            </a:r>
            <a:r>
              <a:rPr lang="ko-KR" altLang="en-US" dirty="0" err="1"/>
              <a:t>저장하는것도</a:t>
            </a:r>
            <a:r>
              <a:rPr lang="ko-KR" altLang="en-US" dirty="0"/>
              <a:t> 가능합니다</a:t>
            </a:r>
            <a:r>
              <a:rPr lang="en-US" altLang="ko-KR" dirty="0"/>
              <a:t>.) 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en-US" altLang="ko-KR" dirty="0" err="1"/>
              <a:t>svg</a:t>
            </a:r>
            <a:r>
              <a:rPr lang="en-US" altLang="ko-KR" dirty="0"/>
              <a:t> </a:t>
            </a:r>
            <a:r>
              <a:rPr lang="ko-KR" altLang="en-US" dirty="0"/>
              <a:t>처럼 사전에 따로 설정을 되지 않은 확장자의 경우</a:t>
            </a:r>
            <a:r>
              <a:rPr lang="en-US" altLang="ko-KR" dirty="0"/>
              <a:t>, </a:t>
            </a:r>
            <a:r>
              <a:rPr lang="ko-KR" altLang="en-US" dirty="0"/>
              <a:t>그냥 파일로서 불러온 다음에 나중에 특정 경로에 사본을 만들어 </a:t>
            </a:r>
            <a:r>
              <a:rPr lang="ko-KR" altLang="en-US" dirty="0" err="1"/>
              <a:t>주게되고</a:t>
            </a:r>
            <a:r>
              <a:rPr lang="en-US" altLang="ko-KR" dirty="0"/>
              <a:t>, </a:t>
            </a:r>
            <a:r>
              <a:rPr lang="ko-KR" altLang="en-US" dirty="0"/>
              <a:t>해당 사본의 경로를 텍스트로 받아오게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E000EEB-8338-48D7-8EE8-EE0082EF7602}" type="slidenum">
              <a:rPr lang="en-US" altLang="ko-KR" noProof="0" smtClean="0"/>
              <a:t>19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59139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오른쪽 그림의 </a:t>
            </a:r>
            <a:r>
              <a:rPr lang="en-US" altLang="ko-KR" dirty="0"/>
              <a:t>if </a:t>
            </a:r>
            <a:r>
              <a:rPr lang="ko-KR" altLang="en-US" dirty="0"/>
              <a:t>대신 </a:t>
            </a:r>
            <a:r>
              <a:rPr lang="en-US" altLang="ko-KR" dirty="0"/>
              <a:t>switch </a:t>
            </a:r>
            <a:r>
              <a:rPr lang="ko-KR" altLang="en-US" dirty="0"/>
              <a:t>사용 가능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E000EEB-8338-48D7-8EE8-EE0082EF7602}" type="slidenum">
              <a:rPr lang="en-US" altLang="ko-KR" noProof="0" smtClean="0"/>
              <a:t>34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87870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작성 후</a:t>
            </a:r>
            <a:r>
              <a:rPr lang="en-US" altLang="ko-KR" dirty="0"/>
              <a:t>, </a:t>
            </a:r>
            <a:r>
              <a:rPr lang="ko-KR" altLang="en-US" dirty="0"/>
              <a:t>브라우저를 확인해볼까요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E000EEB-8338-48D7-8EE8-EE0082EF7602}" type="slidenum">
              <a:rPr lang="en-US" altLang="ko-KR" noProof="0" smtClean="0"/>
              <a:t>43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82986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01A7A2-1B5E-4BA6-A0EB-62AD498886DC}" type="datetime1">
              <a:rPr lang="ko-KR" altLang="en-US" noProof="0" smtClean="0"/>
              <a:t>2021-06-16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+mj-ea"/>
                <a:ea typeface="+mj-ea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C6A53E9B-68A5-4709-8279-466AFD54F5D7}" type="datetime1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02111984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A278F8D-0050-4879-978D-55C40A92EFB7}" type="datetime1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02111984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4" name="텍스트 개체 틀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C308989-3354-4C2A-98C5-F22F632B6B5C}" type="datetime1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02111984F565}" type="slidenum">
              <a:rPr lang="en-US" altLang="ko-KR" smtClean="0"/>
              <a:pPr/>
              <a:t>‹#›</a:t>
            </a:fld>
            <a:endParaRPr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ko-KR" altLang="en-US" noProof="0">
                <a:latin typeface="+mj-ea"/>
                <a:ea typeface="+mj-ea"/>
              </a:rPr>
              <a:t>“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ko-KR" altLang="en-US" noProof="0">
                <a:latin typeface="+mj-ea"/>
                <a:ea typeface="+mj-ea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EEA4F05F-A7B1-4C26-9DBB-74D5409788EB}" type="datetime1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02111984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0" name="텍스트 개체 틀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7" name="직선 연결선(S)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(S)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ADB8ACB6-2BB6-4790-A62D-4ED408888EAC}" type="datetime1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02111984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9" name="그림 개체 틀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+mj-ea"/>
                <a:ea typeface="+mj-ea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0" name="그림 개체 틀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+mj-ea"/>
                <a:ea typeface="+mj-ea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1" name="그림 개체 틀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+mj-ea"/>
                <a:ea typeface="+mj-ea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cxnSp>
        <p:nvCxnSpPr>
          <p:cNvPr id="17" name="직선 연결선(S)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(S)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13010929-AB7D-4A4F-81E8-89550A86E7C3}" type="datetime1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02111984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E57D96B-F3D0-4BE6-992B-6BB153AFA9BA}" type="datetime1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02111984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0C40EE73-BD64-424C-AB84-64FD33D0F2EB}" type="datetime1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02111984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1791" y="452718"/>
            <a:ext cx="9842640" cy="76768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41789" y="1358538"/>
            <a:ext cx="10769499" cy="5193460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  <a:lvl2pPr marL="742950" indent="-285750">
              <a:buFont typeface="Wingdings" panose="05000000000000000000" pitchFamily="2" charset="2"/>
              <a:buChar char="§"/>
              <a:defRPr>
                <a:latin typeface="+mj-ea"/>
                <a:ea typeface="+mj-ea"/>
              </a:defRPr>
            </a:lvl2pPr>
            <a:lvl3pPr marL="1143000" indent="-228600">
              <a:buFont typeface="Arial" panose="020B0604020202020204" pitchFamily="34" charset="0"/>
              <a:buChar char="•"/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 rot="5400000">
            <a:off x="10998117" y="1790701"/>
            <a:ext cx="990599" cy="304799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250A2B89-69F1-497F-BDD4-4749EADC2336}" type="datetime1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rot="5400000">
            <a:off x="9794051" y="3225297"/>
            <a:ext cx="3859795" cy="30480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373090" y="306003"/>
            <a:ext cx="838199" cy="767687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02111984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693E63D-D5BB-446C-B935-EBDE2F1D2F73}" type="datetime1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02111984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200">
                <a:latin typeface="+mj-ea"/>
                <a:ea typeface="+mj-ea"/>
              </a:defRPr>
            </a:lvl4pPr>
            <a:lvl5pPr>
              <a:defRPr sz="1200">
                <a:latin typeface="+mj-ea"/>
                <a:ea typeface="+mj-ea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200">
                <a:latin typeface="+mj-ea"/>
                <a:ea typeface="+mj-ea"/>
              </a:defRPr>
            </a:lvl4pPr>
            <a:lvl5pPr>
              <a:defRPr sz="1200">
                <a:latin typeface="+mj-ea"/>
                <a:ea typeface="+mj-ea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4070BF8-47E5-4C70-AC08-1B38CA45647F}" type="datetime1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02111984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200">
                <a:latin typeface="+mj-ea"/>
                <a:ea typeface="+mj-ea"/>
              </a:defRPr>
            </a:lvl4pPr>
            <a:lvl5pPr>
              <a:defRPr sz="1200">
                <a:latin typeface="+mj-ea"/>
                <a:ea typeface="+mj-ea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200">
                <a:latin typeface="+mj-ea"/>
                <a:ea typeface="+mj-ea"/>
              </a:defRPr>
            </a:lvl4pPr>
            <a:lvl5pPr>
              <a:defRPr sz="1200">
                <a:latin typeface="+mj-ea"/>
                <a:ea typeface="+mj-ea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7E899FE4-59AC-4E1A-9670-96B49053FD51}" type="datetime1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02111984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F2E58A22-04DA-4D3F-AA1A-DF391E5E429F}" type="datetime1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02111984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BF4264E7-4F7C-441E-BD34-7C6F2C6E4E53}" type="datetime1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02111984F56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>
                <a:latin typeface="+mj-ea"/>
                <a:ea typeface="+mj-ea"/>
              </a:defRPr>
            </a:lvl1pPr>
            <a:lvl2pPr>
              <a:defRPr sz="1800">
                <a:latin typeface="+mj-ea"/>
                <a:ea typeface="+mj-ea"/>
              </a:defRPr>
            </a:lvl2pPr>
            <a:lvl3pPr>
              <a:defRPr sz="16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EF2FD93E-4059-4E18-AA64-26E5D3B9A3F0}" type="datetime1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02111984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+mj-ea"/>
                <a:ea typeface="+mj-ea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8C9C70C5-7C92-4F7F-AF15-838C9BC51C12}" type="datetime1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D57F1E4F-1CFF-5643-939E-02111984F565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+mj-ea"/>
                <a:ea typeface="+mj-ea"/>
              </a:defRPr>
            </a:lvl1pPr>
          </a:lstStyle>
          <a:p>
            <a:fld id="{349EBEFF-E235-40BA-BD10-401CA94A4830}" type="datetime1">
              <a:rPr lang="ko-KR" altLang="en-US" smtClean="0"/>
              <a:t>2021-06-16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D57F1E4F-1CFF-5643-939E-02111984F565}" type="slidenum">
              <a:rPr lang="en-US" altLang="ko-KR" smtClean="0"/>
              <a:pPr/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ea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ea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ea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ea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ea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ea"/>
          <a:ea typeface="+mj-ea"/>
          <a:cs typeface="+mj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pert.com/362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2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velopert.com/3626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26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pert.com/362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12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26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26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velopert.com/3626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velopert.com/3626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velopert.com/3626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26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26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12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26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pert.com/362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2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12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26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26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29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pert.com/362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29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29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pert.com/362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pert.com/362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29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2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pert.com/362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29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29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31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31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31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31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31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31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31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pert.com/363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velopert.com/363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31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31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lpt-playground/phone-book" TargetMode="External"/><Relationship Id="rId2" Type="http://schemas.openxmlformats.org/officeDocument/2006/relationships/hyperlink" Target="https://velopert.com/3634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34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34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velopert.com/3634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velopert.com/3634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velopert.com/3634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34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velopert.com/363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34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36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pert.com/3636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manson23@nate.com" TargetMode="External"/><Relationship Id="rId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체인 연결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/>
              <a:t>리액트</a:t>
            </a:r>
            <a:r>
              <a:rPr lang="ko-KR" altLang="en-US" dirty="0"/>
              <a:t> 소개</a:t>
            </a:r>
            <a:endParaRPr lang="ko-KR" altLang="ru-RU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/>
              <a:t>리액트</a:t>
            </a:r>
            <a:r>
              <a:rPr lang="ko-KR" altLang="en-US" dirty="0"/>
              <a:t> 기본 개념 및 이론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4F1F34AE-1FEA-4EF3-9E09-1DEA3C084DBE}"/>
              </a:ext>
            </a:extLst>
          </p:cNvPr>
          <p:cNvSpPr txBox="1">
            <a:spLocks/>
          </p:cNvSpPr>
          <p:nvPr/>
        </p:nvSpPr>
        <p:spPr>
          <a:xfrm>
            <a:off x="7764200" y="5817690"/>
            <a:ext cx="4307565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ea"/>
                <a:ea typeface="+mj-ea"/>
                <a:cs typeface="+mj-cs"/>
              </a:defRPr>
            </a:lvl1pPr>
            <a:lvl2pPr marL="4572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j-cs"/>
              </a:defRPr>
            </a:lvl2pPr>
            <a:lvl3pPr marL="9144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j-cs"/>
              </a:defRPr>
            </a:lvl3pPr>
            <a:lvl4pPr marL="13716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j-cs"/>
              </a:defRPr>
            </a:lvl4pPr>
            <a:lvl5pPr marL="18288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j-cs"/>
              </a:defRPr>
            </a:lvl5pPr>
            <a:lvl6pPr marL="22860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r"/>
            <a:r>
              <a:rPr lang="en-US" altLang="ko-KR" dirty="0"/>
              <a:t>2021.06 </a:t>
            </a:r>
          </a:p>
          <a:p>
            <a:pPr algn="r"/>
            <a:r>
              <a:rPr lang="ko-KR" altLang="en-US" dirty="0"/>
              <a:t>이양민</a:t>
            </a:r>
            <a:endParaRPr lang="en-US" altLang="ko-KR" dirty="0"/>
          </a:p>
          <a:p>
            <a:pPr algn="r"/>
            <a:r>
              <a:rPr lang="ko-KR" altLang="en-US" dirty="0"/>
              <a:t>컴퓨터공학과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7F799-4C85-4967-AE01-86E048952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리액트를</a:t>
            </a:r>
            <a:r>
              <a:rPr lang="ko-KR" altLang="en-US" dirty="0"/>
              <a:t> 사용하게 되면</a:t>
            </a:r>
            <a:r>
              <a:rPr lang="en-US" altLang="ko-KR" dirty="0"/>
              <a:t>….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027266-10B9-41C4-8DEA-A67C212E6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err="1"/>
              <a:t>리액트는</a:t>
            </a:r>
            <a:r>
              <a:rPr lang="ko-KR" altLang="en-US" dirty="0"/>
              <a:t> 자유도가 높은 라이브러리</a:t>
            </a:r>
            <a:endParaRPr lang="en-US" altLang="ko-KR" dirty="0"/>
          </a:p>
          <a:p>
            <a:pPr lvl="1"/>
            <a:r>
              <a:rPr lang="ko-KR" altLang="en-US" dirty="0"/>
              <a:t>예를 들어서 라우터</a:t>
            </a:r>
            <a:r>
              <a:rPr lang="en-US" altLang="ko-KR" dirty="0"/>
              <a:t>, </a:t>
            </a:r>
            <a:r>
              <a:rPr lang="ko-KR" altLang="en-US" dirty="0"/>
              <a:t>혹은 상태관리 같은 기능들이 </a:t>
            </a:r>
            <a:r>
              <a:rPr lang="ko-KR" altLang="en-US" dirty="0" err="1"/>
              <a:t>리액트</a:t>
            </a:r>
            <a:r>
              <a:rPr lang="ko-KR" altLang="en-US" dirty="0"/>
              <a:t> 자체에 내장되어 있지도 않고</a:t>
            </a:r>
            <a:r>
              <a:rPr lang="en-US" altLang="ko-KR" dirty="0"/>
              <a:t> </a:t>
            </a:r>
            <a:r>
              <a:rPr lang="ko-KR" altLang="en-US" dirty="0"/>
              <a:t>공식적인 라이브러리도 없음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 존재</a:t>
            </a:r>
            <a:endParaRPr lang="en-US" altLang="ko-KR" dirty="0"/>
          </a:p>
          <a:p>
            <a:pPr lvl="1"/>
            <a:r>
              <a:rPr lang="ko-KR" altLang="en-US" dirty="0"/>
              <a:t>라우터 관련 라이브러리</a:t>
            </a:r>
            <a:r>
              <a:rPr lang="en-US" altLang="ko-KR" dirty="0"/>
              <a:t>: React-router, Next.js, After.js </a:t>
            </a:r>
          </a:p>
          <a:p>
            <a:pPr lvl="1"/>
            <a:r>
              <a:rPr lang="ko-KR" altLang="en-US" dirty="0"/>
              <a:t>상태 관리 라이브러리</a:t>
            </a:r>
            <a:r>
              <a:rPr lang="en-US" altLang="ko-KR" dirty="0"/>
              <a:t>: Redux, </a:t>
            </a:r>
            <a:r>
              <a:rPr lang="en-US" altLang="ko-KR" dirty="0" err="1"/>
              <a:t>MobX</a:t>
            </a:r>
            <a:r>
              <a:rPr lang="en-US" altLang="ko-KR" dirty="0"/>
              <a:t>, </a:t>
            </a:r>
            <a:r>
              <a:rPr lang="en-US" altLang="ko-KR" dirty="0" err="1"/>
              <a:t>fr</a:t>
            </a:r>
            <a:r>
              <a:rPr lang="en-US" altLang="ko-KR" dirty="0"/>
              <a:t>(e)</a:t>
            </a:r>
            <a:r>
              <a:rPr lang="en-US" altLang="ko-KR" dirty="0" err="1"/>
              <a:t>actal</a:t>
            </a:r>
            <a:endParaRPr lang="en-US" altLang="ko-KR" dirty="0"/>
          </a:p>
          <a:p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 err="1"/>
              <a:t>리액트</a:t>
            </a:r>
            <a:r>
              <a:rPr lang="ko-KR" altLang="en-US" dirty="0"/>
              <a:t> 컴포넌트 스타일링을 할 때도 한가지 정해진 방식이 있는게 아니라 수많은 방식으로 가능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다양한 선택지가 있다는 것이 장점이자 단점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 err="1"/>
              <a:t>리액트</a:t>
            </a:r>
            <a:r>
              <a:rPr lang="ko-KR" altLang="en-US" dirty="0"/>
              <a:t> 라이브러리는 뷰 쪽만 관리하게 하고</a:t>
            </a:r>
            <a:r>
              <a:rPr lang="en-US" altLang="ko-KR" dirty="0"/>
              <a:t> </a:t>
            </a:r>
            <a:r>
              <a:rPr lang="ko-KR" altLang="en-US" dirty="0"/>
              <a:t>나머지 기능은 </a:t>
            </a:r>
            <a:r>
              <a:rPr lang="ko-KR" altLang="en-US" dirty="0" err="1"/>
              <a:t>써드</a:t>
            </a:r>
            <a:r>
              <a:rPr lang="ko-KR" altLang="en-US" dirty="0"/>
              <a:t> 파티 라이브러리가 담당하게 함으로서</a:t>
            </a:r>
            <a:r>
              <a:rPr lang="en-US" altLang="ko-KR" dirty="0"/>
              <a:t>, </a:t>
            </a:r>
            <a:r>
              <a:rPr lang="ko-KR" altLang="en-US" dirty="0" err="1"/>
              <a:t>리액트는</a:t>
            </a:r>
            <a:r>
              <a:rPr lang="ko-KR" altLang="en-US" dirty="0"/>
              <a:t> </a:t>
            </a:r>
            <a:r>
              <a:rPr lang="ko-KR" altLang="en-US" dirty="0" err="1"/>
              <a:t>리액트</a:t>
            </a:r>
            <a:r>
              <a:rPr lang="ko-KR" altLang="en-US" dirty="0"/>
              <a:t> 라이브러리로서 더욱 성숙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나머지 </a:t>
            </a:r>
            <a:r>
              <a:rPr lang="ko-KR" altLang="en-US" dirty="0" err="1"/>
              <a:t>라이브러리들에서는</a:t>
            </a:r>
            <a:r>
              <a:rPr lang="ko-KR" altLang="en-US" dirty="0"/>
              <a:t> 종류가 많으므로</a:t>
            </a:r>
            <a:r>
              <a:rPr lang="en-US" altLang="ko-KR" dirty="0"/>
              <a:t> </a:t>
            </a:r>
            <a:r>
              <a:rPr lang="ko-KR" altLang="en-US" dirty="0"/>
              <a:t>많은 개발자가 다양한 시도를 하게 될 것이며 지속적 성장</a:t>
            </a:r>
            <a:r>
              <a:rPr lang="en-US" altLang="ko-KR" dirty="0"/>
              <a:t>(</a:t>
            </a:r>
            <a:r>
              <a:rPr lang="ko-KR" altLang="en-US" dirty="0"/>
              <a:t>별도 성장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끝없는 공부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생태계가 계속해서 발전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dirty="0"/>
              <a:t>끊임없이 공부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뭘 배우던 마찬가지 </a:t>
            </a:r>
            <a:r>
              <a:rPr lang="en-US" altLang="ko-KR" dirty="0"/>
              <a:t>!!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0C5A53-20FA-45E0-A5E9-CD1A2CD49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502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58FE6-D0BF-498E-B2A5-F28A1F65E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i="0" u="none" strike="noStrike" dirty="0" err="1">
                <a:solidFill>
                  <a:srgbClr val="222222"/>
                </a:solidFill>
                <a:effectLst/>
                <a:latin typeface="inherit"/>
                <a:hlinkClick r:id="rId3"/>
              </a:rPr>
              <a:t>리액트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3"/>
              </a:rPr>
              <a:t> 프로젝트 시작하기</a:t>
            </a:r>
            <a:br>
              <a:rPr lang="ko-KR" altLang="en-US" b="1" i="0" dirty="0">
                <a:solidFill>
                  <a:srgbClr val="222222"/>
                </a:solidFill>
                <a:effectLst/>
                <a:latin typeface="Lato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A847FA-B428-496B-AE20-3B2574563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프로젝트는 </a:t>
            </a:r>
            <a:r>
              <a:rPr lang="en-US" altLang="ko-KR" dirty="0"/>
              <a:t>jQuery </a:t>
            </a:r>
            <a:r>
              <a:rPr lang="ko-KR" altLang="en-US" dirty="0"/>
              <a:t>같은 것을 단순히 </a:t>
            </a:r>
            <a:r>
              <a:rPr lang="en-US" altLang="ko-KR" dirty="0"/>
              <a:t>&lt;script </a:t>
            </a:r>
            <a:r>
              <a:rPr lang="en-US" altLang="ko-KR" dirty="0" err="1"/>
              <a:t>src</a:t>
            </a:r>
            <a:r>
              <a:rPr lang="en-US" altLang="ko-KR" dirty="0"/>
              <a:t>="..."&gt;&lt;script&gt; </a:t>
            </a:r>
            <a:r>
              <a:rPr lang="ko-KR" altLang="en-US" dirty="0"/>
              <a:t>의 형태로 불러와서 사용했던 것 처럼 사용하지 않음</a:t>
            </a:r>
            <a:endParaRPr lang="en-US" altLang="ko-KR" dirty="0"/>
          </a:p>
          <a:p>
            <a:pPr lvl="1"/>
            <a:r>
              <a:rPr lang="ko-KR" altLang="en-US" dirty="0"/>
              <a:t>가능은 하지만 굉장히 제한적</a:t>
            </a:r>
            <a:endParaRPr lang="en-US" altLang="ko-KR" dirty="0"/>
          </a:p>
          <a:p>
            <a:pPr lvl="1"/>
            <a:r>
              <a:rPr lang="ko-KR" altLang="en-US" dirty="0" err="1"/>
              <a:t>리액트</a:t>
            </a:r>
            <a:r>
              <a:rPr lang="ko-KR" altLang="en-US" dirty="0"/>
              <a:t> 프로젝트를 제대로 작업 하려면 </a:t>
            </a:r>
            <a:r>
              <a:rPr lang="en-US" altLang="ko-KR" dirty="0"/>
              <a:t>Node, yarn, Webpack, Babel </a:t>
            </a:r>
            <a:r>
              <a:rPr lang="ko-KR" altLang="en-US" dirty="0"/>
              <a:t>등의 도구를 설치하여 프로젝트를 설정해주어야 함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FF0000"/>
                </a:solidFill>
              </a:rPr>
              <a:t>요즘은 </a:t>
            </a:r>
            <a:r>
              <a:rPr lang="en-US" altLang="ko-KR" dirty="0">
                <a:solidFill>
                  <a:srgbClr val="FF0000"/>
                </a:solidFill>
              </a:rPr>
              <a:t>VS Code</a:t>
            </a:r>
            <a:r>
              <a:rPr lang="ko-KR" altLang="en-US" dirty="0">
                <a:solidFill>
                  <a:srgbClr val="FF0000"/>
                </a:solidFill>
              </a:rPr>
              <a:t>에서 도구를 호출하여 자동으로 프로젝트 생성 가능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리액트</a:t>
            </a:r>
            <a:r>
              <a:rPr lang="ko-KR" altLang="en-US" dirty="0"/>
              <a:t> 프로젝트를 처음부터 설정하는 것은 꽤나 복잡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페이스북에서</a:t>
            </a:r>
            <a:r>
              <a:rPr lang="ko-KR" altLang="en-US" dirty="0"/>
              <a:t> 제공해주는 도구</a:t>
            </a:r>
            <a:r>
              <a:rPr lang="en-US" altLang="ko-KR" dirty="0"/>
              <a:t>create-react-app</a:t>
            </a:r>
            <a:r>
              <a:rPr lang="ko-KR" altLang="en-US" dirty="0"/>
              <a:t>를 통하여 간단하게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Webpack, Babel</a:t>
            </a:r>
            <a:r>
              <a:rPr lang="ko-KR" altLang="en-US" dirty="0"/>
              <a:t>은 무슨 용도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 err="1"/>
              <a:t>리액트</a:t>
            </a:r>
            <a:r>
              <a:rPr lang="ko-KR" altLang="en-US" dirty="0"/>
              <a:t> 프로젝트를 만들게 되면서</a:t>
            </a:r>
            <a:r>
              <a:rPr lang="en-US" altLang="ko-KR" dirty="0"/>
              <a:t> </a:t>
            </a:r>
            <a:r>
              <a:rPr lang="ko-KR" altLang="en-US" dirty="0"/>
              <a:t>컴포넌트 를 여러가지 파일로 분리해서 저장</a:t>
            </a:r>
            <a:r>
              <a:rPr lang="en-US" altLang="ko-KR" dirty="0"/>
              <a:t>, </a:t>
            </a:r>
            <a:r>
              <a:rPr lang="ko-KR" altLang="en-US" dirty="0"/>
              <a:t>또 이 컴포넌트는 일반 자바스크립트가 아닌 </a:t>
            </a:r>
            <a:r>
              <a:rPr lang="en-US" altLang="ko-KR" dirty="0"/>
              <a:t>JSX </a:t>
            </a:r>
            <a:r>
              <a:rPr lang="ko-KR" altLang="en-US" dirty="0"/>
              <a:t>라는 문법으로 작성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여러가지의 파일을 한 개로 결합하기 위해서 우리는 </a:t>
            </a:r>
            <a:r>
              <a:rPr lang="en-US" altLang="ko-KR" dirty="0"/>
              <a:t>Webpack </a:t>
            </a:r>
            <a:r>
              <a:rPr lang="ko-KR" altLang="en-US" dirty="0"/>
              <a:t>이라는 도구를 사용하고</a:t>
            </a:r>
            <a:r>
              <a:rPr lang="en-US" altLang="ko-KR" dirty="0"/>
              <a:t>, JSX </a:t>
            </a:r>
            <a:r>
              <a:rPr lang="ko-KR" altLang="en-US" dirty="0"/>
              <a:t>를 비롯한 새로운 자바스크립트 문법들을 사용하기 위해서 우리는 </a:t>
            </a:r>
            <a:r>
              <a:rPr lang="en-US" altLang="ko-KR" dirty="0"/>
              <a:t>Babel </a:t>
            </a:r>
            <a:r>
              <a:rPr lang="ko-KR" altLang="en-US" dirty="0"/>
              <a:t>이라는 도구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A5282F-F324-43C4-B4C6-5889805B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D84F8-5F5D-4909-AC6E-C1ACF58B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i="0" u="none" strike="noStrike" dirty="0" err="1">
                <a:solidFill>
                  <a:srgbClr val="222222"/>
                </a:solidFill>
                <a:effectLst/>
                <a:latin typeface="inherit"/>
                <a:hlinkClick r:id="rId2"/>
              </a:rPr>
              <a:t>리액트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 프로젝트 시작하기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8E623A-CD77-4C8E-8D90-3D5F52A9C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준비사항</a:t>
            </a:r>
          </a:p>
          <a:p>
            <a:pPr lvl="1"/>
            <a:r>
              <a:rPr lang="ko-KR" altLang="en-US" dirty="0"/>
              <a:t>다음 항목들을 설치하자</a:t>
            </a:r>
            <a:r>
              <a:rPr lang="en-US" altLang="ko-KR" dirty="0"/>
              <a:t>!!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Node.js: Webpack </a:t>
            </a:r>
            <a:r>
              <a:rPr lang="ko-KR" altLang="en-US" dirty="0"/>
              <a:t>과 </a:t>
            </a:r>
            <a:r>
              <a:rPr lang="en-US" altLang="ko-KR" dirty="0"/>
              <a:t>Babel </a:t>
            </a:r>
            <a:r>
              <a:rPr lang="ko-KR" altLang="en-US" dirty="0"/>
              <a:t>같은 도구들이 자바스크립트 런타임인 </a:t>
            </a:r>
            <a:r>
              <a:rPr lang="en-US" altLang="ko-KR" dirty="0"/>
              <a:t>Node.js </a:t>
            </a:r>
            <a:r>
              <a:rPr lang="ko-KR" altLang="en-US" dirty="0"/>
              <a:t>를 기반으로 </a:t>
            </a:r>
            <a:r>
              <a:rPr lang="ko-KR" altLang="en-US" dirty="0" err="1"/>
              <a:t>만들어져있음</a:t>
            </a:r>
            <a:r>
              <a:rPr lang="en-US" altLang="ko-KR" dirty="0"/>
              <a:t>, </a:t>
            </a:r>
            <a:r>
              <a:rPr lang="ko-KR" altLang="en-US" dirty="0"/>
              <a:t>해당 도구들을 사용하기 위해서 </a:t>
            </a:r>
            <a:r>
              <a:rPr lang="en-US" altLang="ko-KR" dirty="0"/>
              <a:t>Node.js</a:t>
            </a:r>
            <a:r>
              <a:rPr lang="ko-KR" altLang="en-US" dirty="0"/>
              <a:t>를 설치</a:t>
            </a:r>
            <a:r>
              <a:rPr lang="en-US" altLang="ko-KR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dirty="0"/>
              <a:t>Yarn: Yarn </a:t>
            </a:r>
            <a:r>
              <a:rPr lang="ko-KR" altLang="en-US" dirty="0"/>
              <a:t>은 조금 개선된 버전의 </a:t>
            </a:r>
            <a:r>
              <a:rPr lang="en-US" altLang="ko-KR" dirty="0" err="1"/>
              <a:t>npm</a:t>
            </a:r>
            <a:r>
              <a:rPr lang="en-US" altLang="ko-KR" dirty="0"/>
              <a:t>, </a:t>
            </a:r>
            <a:r>
              <a:rPr lang="en-US" altLang="ko-KR" dirty="0" err="1"/>
              <a:t>npm</a:t>
            </a:r>
            <a:r>
              <a:rPr lang="ko-KR" altLang="en-US" dirty="0"/>
              <a:t>은 </a:t>
            </a:r>
            <a:r>
              <a:rPr lang="en-US" altLang="ko-KR" dirty="0"/>
              <a:t>Node.js </a:t>
            </a:r>
            <a:r>
              <a:rPr lang="ko-KR" altLang="en-US" dirty="0"/>
              <a:t>를 설치하게 될 때 같이 딸려오는 패키지 매니저 도구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  <a:r>
              <a:rPr lang="en-US" altLang="ko-KR" dirty="0"/>
              <a:t> </a:t>
            </a:r>
            <a:r>
              <a:rPr lang="ko-KR" altLang="en-US" dirty="0"/>
              <a:t>프로젝트에서 사용되는 라이브러리를 설치하고 해당 라이브러리들의 버전 관리를 하게 될 때 사용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코드 에디터</a:t>
            </a:r>
            <a:r>
              <a:rPr lang="en-US" altLang="ko-KR" dirty="0"/>
              <a:t>: </a:t>
            </a:r>
            <a:r>
              <a:rPr lang="ko-KR" altLang="en-US" dirty="0"/>
              <a:t>기존에 사용하시던 것을 사용해도 되지만 일반적으로 </a:t>
            </a:r>
            <a:r>
              <a:rPr lang="en-US" altLang="ko-KR" dirty="0" err="1"/>
              <a:t>VSCode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dirty="0"/>
              <a:t>윈도우의 경우</a:t>
            </a:r>
            <a:r>
              <a:rPr lang="en-US" altLang="ko-KR" dirty="0"/>
              <a:t>, Git for Windows </a:t>
            </a:r>
            <a:r>
              <a:rPr lang="ko-KR" altLang="en-US" dirty="0"/>
              <a:t>를 설치해서 앞으로 터미널에 무엇을 입력하라는 내용이 있으면 함께 설치되는 </a:t>
            </a:r>
            <a:r>
              <a:rPr lang="en-US" altLang="ko-KR" dirty="0"/>
              <a:t>Git Bash</a:t>
            </a:r>
            <a:r>
              <a:rPr lang="ko-KR" altLang="en-US" dirty="0"/>
              <a:t>를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8D281C-9BBD-4BB3-A1EC-BF0D5DFC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876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B34AF-30CC-49B1-A0F3-BD7BBC93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및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22A4F1-2557-432D-9B75-D458FBEB6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설치 </a:t>
            </a:r>
            <a:endParaRPr lang="en-US" altLang="ko-KR" dirty="0"/>
          </a:p>
          <a:p>
            <a:r>
              <a:rPr lang="en-US" altLang="ko-KR" dirty="0"/>
              <a:t>VS Code </a:t>
            </a:r>
            <a:r>
              <a:rPr lang="ko-KR" altLang="en-US" dirty="0"/>
              <a:t>설치 </a:t>
            </a:r>
            <a:endParaRPr lang="en-US" altLang="ko-KR" dirty="0"/>
          </a:p>
          <a:p>
            <a:pPr lvl="1"/>
            <a:r>
              <a:rPr lang="en-US" altLang="ko-KR" dirty="0"/>
              <a:t>VS Code </a:t>
            </a:r>
            <a:r>
              <a:rPr lang="ko-KR" altLang="en-US" dirty="0"/>
              <a:t>사용법 확인 </a:t>
            </a:r>
            <a:endParaRPr lang="en-US" altLang="ko-KR" dirty="0"/>
          </a:p>
          <a:p>
            <a:pPr lvl="1"/>
            <a:r>
              <a:rPr lang="ko-KR" altLang="en-US" dirty="0"/>
              <a:t>작업 폴더 생성 및 </a:t>
            </a:r>
            <a:r>
              <a:rPr lang="ko-KR" altLang="en-US" dirty="0" err="1"/>
              <a:t>리액트</a:t>
            </a:r>
            <a:r>
              <a:rPr lang="ko-KR" altLang="en-US" dirty="0"/>
              <a:t> 프로젝트 생성하기 </a:t>
            </a:r>
            <a:endParaRPr lang="en-US" altLang="ko-KR" dirty="0"/>
          </a:p>
          <a:p>
            <a:pPr lvl="2"/>
            <a:r>
              <a:rPr lang="ko-KR" altLang="en-US" dirty="0"/>
              <a:t>터미널 사용법 </a:t>
            </a:r>
            <a:endParaRPr lang="en-US" altLang="ko-KR" dirty="0"/>
          </a:p>
          <a:p>
            <a:pPr lvl="2"/>
            <a:r>
              <a:rPr lang="en-US" altLang="ko-KR" dirty="0" err="1"/>
              <a:t>npx</a:t>
            </a:r>
            <a:r>
              <a:rPr lang="en-US" altLang="ko-KR" dirty="0"/>
              <a:t> create-react-app [</a:t>
            </a:r>
            <a:r>
              <a:rPr lang="ko-KR" altLang="en-US" dirty="0"/>
              <a:t>프로젝트 명</a:t>
            </a:r>
            <a:r>
              <a:rPr lang="en-US" altLang="ko-KR" dirty="0"/>
              <a:t>] </a:t>
            </a:r>
            <a:r>
              <a:rPr lang="ko-KR" altLang="en-US" dirty="0"/>
              <a:t>명령 </a:t>
            </a:r>
            <a:r>
              <a:rPr lang="en-US" altLang="ko-KR" dirty="0"/>
              <a:t>(</a:t>
            </a:r>
            <a:r>
              <a:rPr lang="en-US" altLang="ko-KR" dirty="0" err="1"/>
              <a:t>npx</a:t>
            </a:r>
            <a:r>
              <a:rPr lang="ko-KR" altLang="en-US" dirty="0"/>
              <a:t>는 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라이브러리 설치를 지원해주는 명령어</a:t>
            </a:r>
            <a:r>
              <a:rPr lang="en-US" altLang="ko-KR" dirty="0"/>
              <a:t>, </a:t>
            </a:r>
          </a:p>
          <a:p>
            <a:pPr marL="914400" lvl="2" indent="0">
              <a:buNone/>
            </a:pPr>
            <a:r>
              <a:rPr lang="en-US" altLang="ko-KR" dirty="0"/>
              <a:t>   create-react-app</a:t>
            </a:r>
            <a:r>
              <a:rPr lang="ko-KR" altLang="en-US" dirty="0"/>
              <a:t>은 </a:t>
            </a:r>
            <a:r>
              <a:rPr lang="ko-KR" altLang="en-US" dirty="0" err="1"/>
              <a:t>리액트</a:t>
            </a:r>
            <a:r>
              <a:rPr lang="ko-KR" altLang="en-US" dirty="0"/>
              <a:t> 셋팅이 다되어 있는 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 boilerplate(</a:t>
            </a:r>
            <a:r>
              <a:rPr lang="ko-KR" altLang="en-US" dirty="0"/>
              <a:t>표준</a:t>
            </a:r>
            <a:r>
              <a:rPr lang="en-US" altLang="ko-KR" dirty="0"/>
              <a:t> </a:t>
            </a:r>
            <a:r>
              <a:rPr lang="ko-KR" altLang="en-US" dirty="0"/>
              <a:t>문안</a:t>
            </a:r>
            <a:r>
              <a:rPr lang="en-US" altLang="ko-KR" dirty="0"/>
              <a:t>)</a:t>
            </a:r>
            <a:r>
              <a:rPr lang="ko-KR" altLang="en-US" dirty="0"/>
              <a:t>를 만들기 쉽게 도와주는 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라이브러리</a:t>
            </a:r>
            <a:r>
              <a:rPr lang="en-US" altLang="ko-KR" dirty="0"/>
              <a:t>)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최초 프로젝트 미리 보기</a:t>
            </a:r>
            <a:endParaRPr lang="en-US" altLang="ko-KR" dirty="0"/>
          </a:p>
          <a:p>
            <a:pPr lvl="2"/>
            <a:r>
              <a:rPr lang="en-US" altLang="ko-KR" dirty="0" err="1"/>
              <a:t>npm</a:t>
            </a:r>
            <a:r>
              <a:rPr lang="en-US" altLang="ko-KR" dirty="0"/>
              <a:t> start </a:t>
            </a:r>
            <a:r>
              <a:rPr lang="ko-KR" altLang="en-US" dirty="0"/>
              <a:t> 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E34F99-F226-4D2D-A6BE-7E6CA27EE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300EA3-CECC-486B-9FBE-BCC038A38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499" y="1172298"/>
            <a:ext cx="6512326" cy="589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43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ACA11B-FF9F-4754-9FEB-7231E2823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14</a:t>
            </a:fld>
            <a:endParaRPr lang="ko-KR" alt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10BDD4B2-12F9-4201-B6C8-9C2A0E149ED5}"/>
              </a:ext>
            </a:extLst>
          </p:cNvPr>
          <p:cNvSpPr/>
          <p:nvPr/>
        </p:nvSpPr>
        <p:spPr>
          <a:xfrm>
            <a:off x="784866" y="570381"/>
            <a:ext cx="45719" cy="6153852"/>
          </a:xfrm>
          <a:custGeom>
            <a:avLst/>
            <a:gdLst>
              <a:gd name="connsiteX0" fmla="*/ 6350 w 16899"/>
              <a:gd name="connsiteY0" fmla="*/ 6350 h 6468896"/>
              <a:gd name="connsiteX1" fmla="*/ 6350 w 16899"/>
              <a:gd name="connsiteY1" fmla="*/ 6462546 h 64688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899" h="6468896">
                <a:moveTo>
                  <a:pt x="6350" y="6350"/>
                </a:moveTo>
                <a:lnTo>
                  <a:pt x="6350" y="6462546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7B8150BF-A8F4-46B5-BE4A-6D0421D3A42F}"/>
              </a:ext>
            </a:extLst>
          </p:cNvPr>
          <p:cNvSpPr/>
          <p:nvPr/>
        </p:nvSpPr>
        <p:spPr>
          <a:xfrm>
            <a:off x="784866" y="547473"/>
            <a:ext cx="45719" cy="45719"/>
          </a:xfrm>
          <a:custGeom>
            <a:avLst/>
            <a:gdLst>
              <a:gd name="connsiteX0" fmla="*/ 6350 w 16899"/>
              <a:gd name="connsiteY0" fmla="*/ 6350 h 16899"/>
              <a:gd name="connsiteX1" fmla="*/ 6350 w 16899"/>
              <a:gd name="connsiteY1" fmla="*/ 14764 h 16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899" h="16899">
                <a:moveTo>
                  <a:pt x="6350" y="6350"/>
                </a:moveTo>
                <a:lnTo>
                  <a:pt x="6350" y="14764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0B67B0B0-1D7A-4B8F-82C6-F0524B83D9ED}"/>
              </a:ext>
            </a:extLst>
          </p:cNvPr>
          <p:cNvSpPr/>
          <p:nvPr/>
        </p:nvSpPr>
        <p:spPr>
          <a:xfrm>
            <a:off x="784448" y="6434966"/>
            <a:ext cx="45719" cy="45719"/>
          </a:xfrm>
          <a:custGeom>
            <a:avLst/>
            <a:gdLst>
              <a:gd name="connsiteX0" fmla="*/ 6811 w 13161"/>
              <a:gd name="connsiteY0" fmla="*/ 6350 h 28969"/>
              <a:gd name="connsiteX1" fmla="*/ 6811 w 13161"/>
              <a:gd name="connsiteY1" fmla="*/ 14764 h 28969"/>
              <a:gd name="connsiteX2" fmla="*/ 6350 w 13161"/>
              <a:gd name="connsiteY2" fmla="*/ 22619 h 289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161" h="28969">
                <a:moveTo>
                  <a:pt x="6811" y="6350"/>
                </a:moveTo>
                <a:lnTo>
                  <a:pt x="6811" y="14764"/>
                </a:lnTo>
                <a:cubicBezTo>
                  <a:pt x="6811" y="14764"/>
                  <a:pt x="6811" y="17691"/>
                  <a:pt x="6350" y="22619"/>
                </a:cubicBez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671DAF08-10AB-4F9D-AB07-7FD771DA879D}"/>
              </a:ext>
            </a:extLst>
          </p:cNvPr>
          <p:cNvSpPr/>
          <p:nvPr/>
        </p:nvSpPr>
        <p:spPr>
          <a:xfrm>
            <a:off x="669270" y="6550463"/>
            <a:ext cx="45719" cy="45719"/>
          </a:xfrm>
          <a:custGeom>
            <a:avLst/>
            <a:gdLst>
              <a:gd name="connsiteX0" fmla="*/ 22626 w 28976"/>
              <a:gd name="connsiteY0" fmla="*/ 6350 h 12868"/>
              <a:gd name="connsiteX1" fmla="*/ 14760 w 28976"/>
              <a:gd name="connsiteY1" fmla="*/ 6518 h 12868"/>
              <a:gd name="connsiteX2" fmla="*/ 6350 w 28976"/>
              <a:gd name="connsiteY2" fmla="*/ 6518 h 128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976" h="12868">
                <a:moveTo>
                  <a:pt x="22626" y="6350"/>
                </a:moveTo>
                <a:cubicBezTo>
                  <a:pt x="20065" y="6462"/>
                  <a:pt x="17447" y="6518"/>
                  <a:pt x="14760" y="6518"/>
                </a:cubicBezTo>
                <a:lnTo>
                  <a:pt x="6350" y="6518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F05B5F3C-DDEA-4E9C-9CF5-132D0B05E797}"/>
              </a:ext>
            </a:extLst>
          </p:cNvPr>
          <p:cNvSpPr/>
          <p:nvPr/>
        </p:nvSpPr>
        <p:spPr>
          <a:xfrm>
            <a:off x="-1974378" y="5791862"/>
            <a:ext cx="45719" cy="45719"/>
          </a:xfrm>
          <a:custGeom>
            <a:avLst/>
            <a:gdLst>
              <a:gd name="connsiteX0" fmla="*/ 14760 w 16899"/>
              <a:gd name="connsiteY0" fmla="*/ 6350 h 16899"/>
              <a:gd name="connsiteX1" fmla="*/ 6350 w 16899"/>
              <a:gd name="connsiteY1" fmla="*/ 6350 h 16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899" h="16899">
                <a:moveTo>
                  <a:pt x="14760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4E7A6CDD-A207-41DF-8924-CA0A23DE585C}"/>
              </a:ext>
            </a:extLst>
          </p:cNvPr>
          <p:cNvSpPr/>
          <p:nvPr/>
        </p:nvSpPr>
        <p:spPr>
          <a:xfrm>
            <a:off x="1032320" y="2119361"/>
            <a:ext cx="1737164" cy="319018"/>
          </a:xfrm>
          <a:custGeom>
            <a:avLst/>
            <a:gdLst>
              <a:gd name="connsiteX0" fmla="*/ 227478 w 1832705"/>
              <a:gd name="connsiteY0" fmla="*/ 0 h 335350"/>
              <a:gd name="connsiteX1" fmla="*/ 111166 w 1832705"/>
              <a:gd name="connsiteY1" fmla="*/ 70231 h 335350"/>
              <a:gd name="connsiteX2" fmla="*/ 8570 w 1832705"/>
              <a:gd name="connsiteY2" fmla="*/ 265118 h 335350"/>
              <a:gd name="connsiteX3" fmla="*/ 50932 w 1832705"/>
              <a:gd name="connsiteY3" fmla="*/ 335350 h 335350"/>
              <a:gd name="connsiteX4" fmla="*/ 1784327 w 1832705"/>
              <a:gd name="connsiteY4" fmla="*/ 335350 h 335350"/>
              <a:gd name="connsiteX5" fmla="*/ 1819664 w 1832705"/>
              <a:gd name="connsiteY5" fmla="*/ 269291 h 335350"/>
              <a:gd name="connsiteX6" fmla="*/ 1684320 w 1832705"/>
              <a:gd name="connsiteY6" fmla="*/ 66059 h 335350"/>
              <a:gd name="connsiteX7" fmla="*/ 1560982 w 1832705"/>
              <a:gd name="connsiteY7" fmla="*/ 0 h 335350"/>
              <a:gd name="connsiteX8" fmla="*/ 227478 w 1832705"/>
              <a:gd name="connsiteY8" fmla="*/ 0 h 335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32705" h="335350">
                <a:moveTo>
                  <a:pt x="227478" y="0"/>
                </a:moveTo>
                <a:cubicBezTo>
                  <a:pt x="227478" y="0"/>
                  <a:pt x="148141" y="0"/>
                  <a:pt x="111166" y="70231"/>
                </a:cubicBezTo>
                <a:lnTo>
                  <a:pt x="8570" y="265118"/>
                </a:lnTo>
                <a:cubicBezTo>
                  <a:pt x="8570" y="265118"/>
                  <a:pt x="-28404" y="335350"/>
                  <a:pt x="50932" y="335350"/>
                </a:cubicBezTo>
                <a:lnTo>
                  <a:pt x="1784327" y="335350"/>
                </a:lnTo>
                <a:cubicBezTo>
                  <a:pt x="1784327" y="335350"/>
                  <a:pt x="1863664" y="335350"/>
                  <a:pt x="1819664" y="269291"/>
                </a:cubicBezTo>
                <a:lnTo>
                  <a:pt x="1684320" y="66059"/>
                </a:lnTo>
                <a:cubicBezTo>
                  <a:pt x="1684320" y="66059"/>
                  <a:pt x="1640334" y="0"/>
                  <a:pt x="1560982" y="0"/>
                </a:cubicBezTo>
                <a:lnTo>
                  <a:pt x="227478" y="0"/>
                </a:lnTo>
              </a:path>
            </a:pathLst>
          </a:custGeom>
          <a:solidFill>
            <a:srgbClr val="85CE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9A579417-BF3E-46FA-BD43-DFA2BEC8EEB3}"/>
              </a:ext>
            </a:extLst>
          </p:cNvPr>
          <p:cNvSpPr/>
          <p:nvPr/>
        </p:nvSpPr>
        <p:spPr>
          <a:xfrm>
            <a:off x="1015037" y="2102079"/>
            <a:ext cx="1773277" cy="355262"/>
          </a:xfrm>
          <a:custGeom>
            <a:avLst/>
            <a:gdLst>
              <a:gd name="connsiteX0" fmla="*/ 246528 w 1870805"/>
              <a:gd name="connsiteY0" fmla="*/ 19050 h 373450"/>
              <a:gd name="connsiteX1" fmla="*/ 130216 w 1870805"/>
              <a:gd name="connsiteY1" fmla="*/ 89281 h 373450"/>
              <a:gd name="connsiteX2" fmla="*/ 27620 w 1870805"/>
              <a:gd name="connsiteY2" fmla="*/ 284168 h 373450"/>
              <a:gd name="connsiteX3" fmla="*/ 69982 w 1870805"/>
              <a:gd name="connsiteY3" fmla="*/ 354400 h 373450"/>
              <a:gd name="connsiteX4" fmla="*/ 1803377 w 1870805"/>
              <a:gd name="connsiteY4" fmla="*/ 354400 h 373450"/>
              <a:gd name="connsiteX5" fmla="*/ 1838714 w 1870805"/>
              <a:gd name="connsiteY5" fmla="*/ 288341 h 373450"/>
              <a:gd name="connsiteX6" fmla="*/ 1703370 w 1870805"/>
              <a:gd name="connsiteY6" fmla="*/ 85109 h 373450"/>
              <a:gd name="connsiteX7" fmla="*/ 1580032 w 1870805"/>
              <a:gd name="connsiteY7" fmla="*/ 19050 h 373450"/>
              <a:gd name="connsiteX8" fmla="*/ 246528 w 1870805"/>
              <a:gd name="connsiteY8" fmla="*/ 19050 h 373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70805" h="373450">
                <a:moveTo>
                  <a:pt x="246528" y="19050"/>
                </a:moveTo>
                <a:cubicBezTo>
                  <a:pt x="246528" y="19050"/>
                  <a:pt x="167191" y="19050"/>
                  <a:pt x="130216" y="89281"/>
                </a:cubicBezTo>
                <a:lnTo>
                  <a:pt x="27620" y="284168"/>
                </a:lnTo>
                <a:cubicBezTo>
                  <a:pt x="27620" y="284168"/>
                  <a:pt x="-9354" y="354400"/>
                  <a:pt x="69982" y="354400"/>
                </a:cubicBezTo>
                <a:lnTo>
                  <a:pt x="1803377" y="354400"/>
                </a:lnTo>
                <a:cubicBezTo>
                  <a:pt x="1803377" y="354400"/>
                  <a:pt x="1882714" y="354400"/>
                  <a:pt x="1838714" y="288341"/>
                </a:cubicBezTo>
                <a:lnTo>
                  <a:pt x="1703370" y="85109"/>
                </a:lnTo>
                <a:cubicBezTo>
                  <a:pt x="1703370" y="85109"/>
                  <a:pt x="1659384" y="19050"/>
                  <a:pt x="1580032" y="19050"/>
                </a:cubicBezTo>
                <a:lnTo>
                  <a:pt x="246528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9FDEF469-D15C-4CAE-B5FF-6FD24ED206E2}"/>
              </a:ext>
            </a:extLst>
          </p:cNvPr>
          <p:cNvSpPr/>
          <p:nvPr/>
        </p:nvSpPr>
        <p:spPr>
          <a:xfrm>
            <a:off x="1199928" y="2195731"/>
            <a:ext cx="125595" cy="62722"/>
          </a:xfrm>
          <a:custGeom>
            <a:avLst/>
            <a:gdLst>
              <a:gd name="connsiteX0" fmla="*/ 132503 w 132503"/>
              <a:gd name="connsiteY0" fmla="*/ 0 h 65933"/>
              <a:gd name="connsiteX1" fmla="*/ 109999 w 132503"/>
              <a:gd name="connsiteY1" fmla="*/ 65933 h 65933"/>
              <a:gd name="connsiteX2" fmla="*/ 0 w 132503"/>
              <a:gd name="connsiteY2" fmla="*/ 65933 h 65933"/>
              <a:gd name="connsiteX3" fmla="*/ 22517 w 132503"/>
              <a:gd name="connsiteY3" fmla="*/ 0 h 65933"/>
              <a:gd name="connsiteX4" fmla="*/ 132503 w 132503"/>
              <a:gd name="connsiteY4" fmla="*/ 0 h 659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503" h="65933">
                <a:moveTo>
                  <a:pt x="132503" y="0"/>
                </a:moveTo>
                <a:lnTo>
                  <a:pt x="109999" y="65933"/>
                </a:lnTo>
                <a:lnTo>
                  <a:pt x="0" y="65933"/>
                </a:lnTo>
                <a:lnTo>
                  <a:pt x="22517" y="0"/>
                </a:lnTo>
                <a:lnTo>
                  <a:pt x="132503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522268C2-91AF-446E-B144-CF1B8EFBDC27}"/>
              </a:ext>
            </a:extLst>
          </p:cNvPr>
          <p:cNvSpPr/>
          <p:nvPr/>
        </p:nvSpPr>
        <p:spPr>
          <a:xfrm>
            <a:off x="1196508" y="2163058"/>
            <a:ext cx="110194" cy="82608"/>
          </a:xfrm>
          <a:custGeom>
            <a:avLst/>
            <a:gdLst>
              <a:gd name="connsiteX0" fmla="*/ 18599 w 116255"/>
              <a:gd name="connsiteY0" fmla="*/ 32371 h 86837"/>
              <a:gd name="connsiteX1" fmla="*/ 19858 w 116255"/>
              <a:gd name="connsiteY1" fmla="*/ 28647 h 86837"/>
              <a:gd name="connsiteX2" fmla="*/ 23791 w 116255"/>
              <a:gd name="connsiteY2" fmla="*/ 28647 h 86837"/>
              <a:gd name="connsiteX3" fmla="*/ 116255 w 116255"/>
              <a:gd name="connsiteY3" fmla="*/ 28647 h 86837"/>
              <a:gd name="connsiteX4" fmla="*/ 116255 w 116255"/>
              <a:gd name="connsiteY4" fmla="*/ 16843 h 86837"/>
              <a:gd name="connsiteX5" fmla="*/ 75544 w 116255"/>
              <a:gd name="connsiteY5" fmla="*/ 16843 h 86837"/>
              <a:gd name="connsiteX6" fmla="*/ 60751 w 116255"/>
              <a:gd name="connsiteY6" fmla="*/ 0 h 86837"/>
              <a:gd name="connsiteX7" fmla="*/ 7221 w 116255"/>
              <a:gd name="connsiteY7" fmla="*/ 0 h 86837"/>
              <a:gd name="connsiteX8" fmla="*/ 0 w 116255"/>
              <a:gd name="connsiteY8" fmla="*/ 16843 h 86837"/>
              <a:gd name="connsiteX9" fmla="*/ 0 w 116255"/>
              <a:gd name="connsiteY9" fmla="*/ 86837 h 86837"/>
              <a:gd name="connsiteX10" fmla="*/ 18599 w 116255"/>
              <a:gd name="connsiteY10" fmla="*/ 32371 h 868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16255" h="86837">
                <a:moveTo>
                  <a:pt x="18599" y="32371"/>
                </a:moveTo>
                <a:lnTo>
                  <a:pt x="19858" y="28647"/>
                </a:lnTo>
                <a:lnTo>
                  <a:pt x="23791" y="28647"/>
                </a:lnTo>
                <a:lnTo>
                  <a:pt x="116255" y="28647"/>
                </a:lnTo>
                <a:lnTo>
                  <a:pt x="116255" y="16843"/>
                </a:lnTo>
                <a:lnTo>
                  <a:pt x="75544" y="16843"/>
                </a:lnTo>
                <a:lnTo>
                  <a:pt x="60751" y="0"/>
                </a:lnTo>
                <a:lnTo>
                  <a:pt x="7221" y="0"/>
                </a:lnTo>
                <a:lnTo>
                  <a:pt x="0" y="16843"/>
                </a:lnTo>
                <a:lnTo>
                  <a:pt x="0" y="86837"/>
                </a:lnTo>
                <a:lnTo>
                  <a:pt x="18599" y="323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2A145F7E-6D9A-48D0-83FC-D89BA4718FD6}"/>
              </a:ext>
            </a:extLst>
          </p:cNvPr>
          <p:cNvSpPr/>
          <p:nvPr/>
        </p:nvSpPr>
        <p:spPr>
          <a:xfrm>
            <a:off x="970564" y="2300864"/>
            <a:ext cx="5038745" cy="2246500"/>
          </a:xfrm>
          <a:custGeom>
            <a:avLst/>
            <a:gdLst>
              <a:gd name="connsiteX0" fmla="*/ 79337 w 5315867"/>
              <a:gd name="connsiteY0" fmla="*/ 0 h 2361509"/>
              <a:gd name="connsiteX1" fmla="*/ 0 w 5315867"/>
              <a:gd name="connsiteY1" fmla="*/ 79374 h 2361509"/>
              <a:gd name="connsiteX2" fmla="*/ 0 w 5315867"/>
              <a:gd name="connsiteY2" fmla="*/ 2361509 h 2361509"/>
              <a:gd name="connsiteX3" fmla="*/ 5315867 w 5315867"/>
              <a:gd name="connsiteY3" fmla="*/ 2361509 h 2361509"/>
              <a:gd name="connsiteX4" fmla="*/ 5315867 w 5315867"/>
              <a:gd name="connsiteY4" fmla="*/ 79374 h 2361509"/>
              <a:gd name="connsiteX5" fmla="*/ 5236530 w 5315867"/>
              <a:gd name="connsiteY5" fmla="*/ 0 h 2361509"/>
              <a:gd name="connsiteX6" fmla="*/ 79337 w 5315867"/>
              <a:gd name="connsiteY6" fmla="*/ 0 h 23615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15867" h="2361509">
                <a:moveTo>
                  <a:pt x="79337" y="0"/>
                </a:moveTo>
                <a:cubicBezTo>
                  <a:pt x="79337" y="0"/>
                  <a:pt x="0" y="0"/>
                  <a:pt x="0" y="79374"/>
                </a:cubicBezTo>
                <a:lnTo>
                  <a:pt x="0" y="2361509"/>
                </a:lnTo>
                <a:lnTo>
                  <a:pt x="5315867" y="2361509"/>
                </a:lnTo>
                <a:lnTo>
                  <a:pt x="5315867" y="79374"/>
                </a:lnTo>
                <a:cubicBezTo>
                  <a:pt x="5315867" y="79374"/>
                  <a:pt x="5315867" y="0"/>
                  <a:pt x="5236530" y="0"/>
                </a:cubicBezTo>
                <a:lnTo>
                  <a:pt x="79337" y="0"/>
                </a:lnTo>
              </a:path>
            </a:pathLst>
          </a:custGeom>
          <a:solidFill>
            <a:srgbClr val="DEF1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E095795A-5A60-4ADA-A24D-722253314EEB}"/>
              </a:ext>
            </a:extLst>
          </p:cNvPr>
          <p:cNvSpPr/>
          <p:nvPr/>
        </p:nvSpPr>
        <p:spPr>
          <a:xfrm>
            <a:off x="6383390" y="2448285"/>
            <a:ext cx="2693684" cy="45719"/>
          </a:xfrm>
          <a:custGeom>
            <a:avLst/>
            <a:gdLst>
              <a:gd name="connsiteX0" fmla="*/ 6350 w 2841832"/>
              <a:gd name="connsiteY0" fmla="*/ 6350 h 12700"/>
              <a:gd name="connsiteX1" fmla="*/ 2835482 w 2841832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1832" h="12700">
                <a:moveTo>
                  <a:pt x="6350" y="6350"/>
                </a:moveTo>
                <a:lnTo>
                  <a:pt x="2835482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0D1B392C-6B93-444B-A43B-0AEE6B9384E7}"/>
              </a:ext>
            </a:extLst>
          </p:cNvPr>
          <p:cNvSpPr/>
          <p:nvPr/>
        </p:nvSpPr>
        <p:spPr>
          <a:xfrm>
            <a:off x="6383390" y="4372670"/>
            <a:ext cx="2693684" cy="45719"/>
          </a:xfrm>
          <a:custGeom>
            <a:avLst/>
            <a:gdLst>
              <a:gd name="connsiteX0" fmla="*/ 6350 w 2841832"/>
              <a:gd name="connsiteY0" fmla="*/ 6350 h 12700"/>
              <a:gd name="connsiteX1" fmla="*/ 2835482 w 2841832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41832" h="12700">
                <a:moveTo>
                  <a:pt x="6350" y="6350"/>
                </a:moveTo>
                <a:lnTo>
                  <a:pt x="2835482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23BEDE03-6CA4-40DB-9567-7B45064147D0}"/>
              </a:ext>
            </a:extLst>
          </p:cNvPr>
          <p:cNvSpPr/>
          <p:nvPr/>
        </p:nvSpPr>
        <p:spPr>
          <a:xfrm>
            <a:off x="6575430" y="2697902"/>
            <a:ext cx="2214077" cy="1515350"/>
          </a:xfrm>
          <a:custGeom>
            <a:avLst/>
            <a:gdLst>
              <a:gd name="connsiteX0" fmla="*/ 6350 w 2335847"/>
              <a:gd name="connsiteY0" fmla="*/ 1586578 h 1592928"/>
              <a:gd name="connsiteX1" fmla="*/ 2329497 w 2335847"/>
              <a:gd name="connsiteY1" fmla="*/ 1586578 h 1592928"/>
              <a:gd name="connsiteX2" fmla="*/ 2329497 w 2335847"/>
              <a:gd name="connsiteY2" fmla="*/ 6350 h 1592928"/>
              <a:gd name="connsiteX3" fmla="*/ 6350 w 2335847"/>
              <a:gd name="connsiteY3" fmla="*/ 6350 h 1592928"/>
              <a:gd name="connsiteX4" fmla="*/ 6350 w 2335847"/>
              <a:gd name="connsiteY4" fmla="*/ 1586578 h 1592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35847" h="1592928">
                <a:moveTo>
                  <a:pt x="6350" y="1586578"/>
                </a:moveTo>
                <a:lnTo>
                  <a:pt x="2329497" y="1586578"/>
                </a:lnTo>
                <a:lnTo>
                  <a:pt x="2329497" y="6350"/>
                </a:lnTo>
                <a:lnTo>
                  <a:pt x="6350" y="6350"/>
                </a:lnTo>
                <a:lnTo>
                  <a:pt x="6350" y="158657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10516FDC-7BF2-436A-A7C7-DA84A63CD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599" y="1051194"/>
            <a:ext cx="10160536" cy="5738710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44A36A-7130-4DA2-8E1C-6302660E5768}"/>
              </a:ext>
            </a:extLst>
          </p:cNvPr>
          <p:cNvSpPr txBox="1"/>
          <p:nvPr/>
        </p:nvSpPr>
        <p:spPr>
          <a:xfrm>
            <a:off x="608320" y="1304659"/>
            <a:ext cx="3825466" cy="103361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357"/>
              </a:lnSpc>
              <a:tabLst>
                <a:tab pos="771936" algn="l"/>
              </a:tabLst>
            </a:pP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001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.jsx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html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적용하기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771936" algn="l"/>
              </a:tabLst>
            </a:pPr>
            <a:r>
              <a:rPr lang="en-US" altLang="zh-CN" sz="1633" dirty="0"/>
              <a:t>	</a:t>
            </a:r>
            <a:r>
              <a:rPr lang="en-US" altLang="zh-CN" sz="699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_App.js</a:t>
            </a: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B2A4D61A-4BA3-4FD0-86B5-30B54746D044}"/>
              </a:ext>
            </a:extLst>
          </p:cNvPr>
          <p:cNvSpPr txBox="1"/>
          <p:nvPr/>
        </p:nvSpPr>
        <p:spPr>
          <a:xfrm>
            <a:off x="1069168" y="2445260"/>
            <a:ext cx="127292" cy="200811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1270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270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1270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1270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</a:t>
            </a:r>
          </a:p>
          <a:p>
            <a:pPr>
              <a:lnSpc>
                <a:spcPts val="1270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1270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7</a:t>
            </a:r>
          </a:p>
          <a:p>
            <a:pPr>
              <a:lnSpc>
                <a:spcPts val="1270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8</a:t>
            </a:r>
          </a:p>
          <a:p>
            <a:pPr>
              <a:lnSpc>
                <a:spcPts val="1270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9</a:t>
            </a:r>
          </a:p>
          <a:p>
            <a:pPr>
              <a:lnSpc>
                <a:spcPts val="1270"/>
              </a:lnSpc>
              <a:tabLst>
                <a:tab pos="57607" algn="l"/>
              </a:tabLst>
            </a:pP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  <a:p>
            <a:pPr>
              <a:lnSpc>
                <a:spcPts val="1270"/>
              </a:lnSpc>
              <a:tabLst>
                <a:tab pos="57607" algn="l"/>
              </a:tabLst>
            </a:pP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11</a:t>
            </a:r>
          </a:p>
          <a:p>
            <a:pPr>
              <a:lnSpc>
                <a:spcPts val="1270"/>
              </a:lnSpc>
              <a:tabLst>
                <a:tab pos="57607" algn="l"/>
              </a:tabLst>
            </a:pP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12</a:t>
            </a: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AFC9B8FA-0BD0-4FED-A444-6803917242BB}"/>
              </a:ext>
            </a:extLst>
          </p:cNvPr>
          <p:cNvSpPr txBox="1"/>
          <p:nvPr/>
        </p:nvSpPr>
        <p:spPr>
          <a:xfrm>
            <a:off x="1265029" y="2445261"/>
            <a:ext cx="1967000" cy="197227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115214" algn="l"/>
                <a:tab pos="241950" algn="l"/>
                <a:tab pos="368686" algn="l"/>
              </a:tabLst>
            </a:pP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87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React</a:t>
            </a:r>
            <a:r>
              <a:rPr lang="en-US" altLang="zh-CN" sz="87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87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'react';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115214" algn="l"/>
                <a:tab pos="241950" algn="l"/>
                <a:tab pos="368686" algn="l"/>
              </a:tabLst>
            </a:pP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function</a:t>
            </a:r>
            <a:r>
              <a:rPr lang="en-US" altLang="zh-CN" sz="87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App()</a:t>
            </a:r>
            <a:r>
              <a:rPr lang="en-US" altLang="zh-CN" sz="87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270"/>
              </a:lnSpc>
              <a:tabLst>
                <a:tab pos="115214" algn="l"/>
                <a:tab pos="241950" algn="l"/>
                <a:tab pos="368686" algn="l"/>
              </a:tabLst>
            </a:pPr>
            <a:r>
              <a:rPr lang="en-US" altLang="zh-CN" sz="1633" dirty="0"/>
              <a:t>	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87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(</a:t>
            </a:r>
          </a:p>
          <a:p>
            <a:pPr>
              <a:lnSpc>
                <a:spcPts val="1270"/>
              </a:lnSpc>
              <a:tabLst>
                <a:tab pos="115214" algn="l"/>
                <a:tab pos="241950" algn="l"/>
                <a:tab pos="368686" algn="l"/>
              </a:tabLst>
            </a:pPr>
            <a:r>
              <a:rPr lang="en-US" altLang="zh-CN" sz="1633" dirty="0"/>
              <a:t>		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&lt;div&gt;</a:t>
            </a:r>
          </a:p>
          <a:p>
            <a:pPr>
              <a:lnSpc>
                <a:spcPts val="1270"/>
              </a:lnSpc>
              <a:tabLst>
                <a:tab pos="115214" algn="l"/>
                <a:tab pos="241950" algn="l"/>
                <a:tab pos="368686" algn="l"/>
              </a:tabLst>
            </a:pPr>
            <a:r>
              <a:rPr lang="en-US" altLang="zh-CN" sz="1633" dirty="0"/>
              <a:t>			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&lt;h1&gt;Start</a:t>
            </a:r>
            <a:r>
              <a:rPr lang="en-US" altLang="zh-CN" sz="87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React</a:t>
            </a:r>
            <a:r>
              <a:rPr lang="en-US" altLang="zh-CN" sz="87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200!&lt;/h1&gt;</a:t>
            </a:r>
          </a:p>
          <a:p>
            <a:pPr>
              <a:lnSpc>
                <a:spcPts val="1270"/>
              </a:lnSpc>
              <a:tabLst>
                <a:tab pos="115214" algn="l"/>
                <a:tab pos="241950" algn="l"/>
                <a:tab pos="368686" algn="l"/>
              </a:tabLst>
            </a:pPr>
            <a:r>
              <a:rPr lang="en-US" altLang="zh-CN" sz="1633" dirty="0"/>
              <a:t>			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&lt;p&gt;HTML</a:t>
            </a:r>
            <a:r>
              <a:rPr lang="en-US" altLang="zh-CN" sz="78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783" dirty="0">
                <a:solidFill>
                  <a:srgbClr val="231F20"/>
                </a:solidFill>
                <a:latin typeface="나눔고딕" pitchFamily="18" charset="0"/>
                <a:cs typeface="나눔고딕" pitchFamily="18" charset="0"/>
              </a:rPr>
              <a:t>적용하기</a:t>
            </a:r>
            <a:r>
              <a:rPr lang="en-US" altLang="zh-CN" sz="87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&lt;/p&gt;</a:t>
            </a:r>
          </a:p>
          <a:p>
            <a:pPr>
              <a:lnSpc>
                <a:spcPts val="1270"/>
              </a:lnSpc>
              <a:tabLst>
                <a:tab pos="115214" algn="l"/>
                <a:tab pos="241950" algn="l"/>
                <a:tab pos="368686" algn="l"/>
              </a:tabLst>
            </a:pPr>
            <a:r>
              <a:rPr lang="en-US" altLang="zh-CN" sz="1633" dirty="0"/>
              <a:t>		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&lt;/div&gt;</a:t>
            </a:r>
          </a:p>
          <a:p>
            <a:pPr>
              <a:lnSpc>
                <a:spcPts val="1270"/>
              </a:lnSpc>
              <a:tabLst>
                <a:tab pos="115214" algn="l"/>
                <a:tab pos="241950" algn="l"/>
                <a:tab pos="368686" algn="l"/>
              </a:tabLst>
            </a:pPr>
            <a:r>
              <a:rPr lang="en-US" altLang="zh-CN" sz="1633" dirty="0"/>
              <a:t>	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270"/>
              </a:lnSpc>
              <a:tabLst>
                <a:tab pos="115214" algn="l"/>
                <a:tab pos="241950" algn="l"/>
                <a:tab pos="368686" algn="l"/>
              </a:tabLst>
            </a:pP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115214" algn="l"/>
                <a:tab pos="241950" algn="l"/>
                <a:tab pos="368686" algn="l"/>
              </a:tabLst>
            </a:pP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export</a:t>
            </a:r>
            <a:r>
              <a:rPr lang="en-US" altLang="zh-CN" sz="87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default</a:t>
            </a:r>
            <a:r>
              <a:rPr lang="en-US" altLang="zh-CN" sz="87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7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App;</a:t>
            </a: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EBDA06B2-9493-4A25-B6A6-CE2510502B74}"/>
              </a:ext>
            </a:extLst>
          </p:cNvPr>
          <p:cNvSpPr txBox="1"/>
          <p:nvPr/>
        </p:nvSpPr>
        <p:spPr>
          <a:xfrm>
            <a:off x="965477" y="4680375"/>
            <a:ext cx="5354648" cy="38568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00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스타일이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적용되지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않은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기본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HTML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코드만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삽입된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상태다.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웹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브라우저에서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페이지를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열면</a:t>
            </a:r>
          </a:p>
          <a:p>
            <a:pPr>
              <a:lnSpc>
                <a:spcPts val="1542"/>
              </a:lnSpc>
            </a:pPr>
            <a:r>
              <a:rPr lang="en-US" altLang="zh-CN" sz="100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다음과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같은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화면을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확인할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수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있다.</a:t>
            </a: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53911611-42E1-4AA9-BDA5-43D536AFCF1A}"/>
              </a:ext>
            </a:extLst>
          </p:cNvPr>
          <p:cNvSpPr txBox="1"/>
          <p:nvPr/>
        </p:nvSpPr>
        <p:spPr>
          <a:xfrm>
            <a:off x="527672" y="4668854"/>
            <a:ext cx="378527" cy="20005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850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5~8</a:t>
            </a:r>
            <a:r>
              <a:rPr lang="en-US" altLang="zh-CN" sz="1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0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6BE8C3D5-156E-4249-8BC5-384215E126C9}"/>
              </a:ext>
            </a:extLst>
          </p:cNvPr>
          <p:cNvSpPr txBox="1"/>
          <p:nvPr/>
        </p:nvSpPr>
        <p:spPr>
          <a:xfrm>
            <a:off x="6576306" y="2145710"/>
            <a:ext cx="897746" cy="27699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814"/>
              </a:lnSpc>
            </a:pPr>
            <a:r>
              <a:rPr lang="en-US" altLang="zh-CN" sz="157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실행</a:t>
            </a:r>
            <a:r>
              <a:rPr lang="en-US" altLang="zh-CN" sz="157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7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결과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227AA1EB-B756-4A14-8AE9-0F4641BCD29C}"/>
              </a:ext>
            </a:extLst>
          </p:cNvPr>
          <p:cNvSpPr txBox="1">
            <a:spLocks/>
          </p:cNvSpPr>
          <p:nvPr/>
        </p:nvSpPr>
        <p:spPr>
          <a:xfrm>
            <a:off x="375547" y="317065"/>
            <a:ext cx="9842640" cy="767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5400" dirty="0"/>
              <a:t>처음 시작해보는 예제</a:t>
            </a:r>
          </a:p>
        </p:txBody>
      </p:sp>
    </p:spTree>
    <p:extLst>
      <p:ext uri="{BB962C8B-B14F-4D97-AF65-F5344CB8AC3E}">
        <p14:creationId xmlns:p14="http://schemas.microsoft.com/office/powerpoint/2010/main" val="653668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ACA11B-FF9F-4754-9FEB-7231E2823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F05B5F3C-DDEA-4E9C-9CF5-132D0B05E797}"/>
              </a:ext>
            </a:extLst>
          </p:cNvPr>
          <p:cNvSpPr/>
          <p:nvPr/>
        </p:nvSpPr>
        <p:spPr>
          <a:xfrm>
            <a:off x="-1974378" y="5791862"/>
            <a:ext cx="45719" cy="45719"/>
          </a:xfrm>
          <a:custGeom>
            <a:avLst/>
            <a:gdLst>
              <a:gd name="connsiteX0" fmla="*/ 14760 w 16899"/>
              <a:gd name="connsiteY0" fmla="*/ 6350 h 16899"/>
              <a:gd name="connsiteX1" fmla="*/ 6350 w 16899"/>
              <a:gd name="connsiteY1" fmla="*/ 6350 h 16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899" h="16899">
                <a:moveTo>
                  <a:pt x="14760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969E5AB5-16E5-49F9-838F-EAD01C88C6B4}"/>
              </a:ext>
            </a:extLst>
          </p:cNvPr>
          <p:cNvSpPr/>
          <p:nvPr/>
        </p:nvSpPr>
        <p:spPr>
          <a:xfrm>
            <a:off x="6767582" y="540987"/>
            <a:ext cx="15505" cy="6136771"/>
          </a:xfrm>
          <a:custGeom>
            <a:avLst/>
            <a:gdLst>
              <a:gd name="connsiteX0" fmla="*/ 6350 w 17091"/>
              <a:gd name="connsiteY0" fmla="*/ 6350 h 6764654"/>
              <a:gd name="connsiteX1" fmla="*/ 6350 w 17091"/>
              <a:gd name="connsiteY1" fmla="*/ 6758304 h 67646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091" h="6764654">
                <a:moveTo>
                  <a:pt x="6350" y="6350"/>
                </a:moveTo>
                <a:lnTo>
                  <a:pt x="6350" y="6758304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>
            <a:extLst>
              <a:ext uri="{FF2B5EF4-FFF2-40B4-BE49-F238E27FC236}">
                <a16:creationId xmlns:a16="http://schemas.microsoft.com/office/drawing/2014/main" id="{0C5B18B5-A0FA-44CD-90E2-C2820701FCBD}"/>
              </a:ext>
            </a:extLst>
          </p:cNvPr>
          <p:cNvSpPr/>
          <p:nvPr/>
        </p:nvSpPr>
        <p:spPr>
          <a:xfrm>
            <a:off x="6767582" y="517029"/>
            <a:ext cx="15505" cy="15505"/>
          </a:xfrm>
          <a:custGeom>
            <a:avLst/>
            <a:gdLst>
              <a:gd name="connsiteX0" fmla="*/ 6350 w 17091"/>
              <a:gd name="connsiteY0" fmla="*/ 6350 h 17091"/>
              <a:gd name="connsiteX1" fmla="*/ 6350 w 17091"/>
              <a:gd name="connsiteY1" fmla="*/ 15150 h 17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091" h="17091">
                <a:moveTo>
                  <a:pt x="6350" y="6350"/>
                </a:moveTo>
                <a:lnTo>
                  <a:pt x="6350" y="15150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36CF5512-BB4E-41E3-86CE-244B8111525B}"/>
              </a:ext>
            </a:extLst>
          </p:cNvPr>
          <p:cNvSpPr/>
          <p:nvPr/>
        </p:nvSpPr>
        <p:spPr>
          <a:xfrm>
            <a:off x="5748407" y="6245602"/>
            <a:ext cx="11958" cy="26957"/>
          </a:xfrm>
          <a:custGeom>
            <a:avLst/>
            <a:gdLst>
              <a:gd name="connsiteX0" fmla="*/ 6350 w 13182"/>
              <a:gd name="connsiteY0" fmla="*/ 6350 h 29715"/>
              <a:gd name="connsiteX1" fmla="*/ 6350 w 13182"/>
              <a:gd name="connsiteY1" fmla="*/ 15151 h 29715"/>
              <a:gd name="connsiteX2" fmla="*/ 6832 w 13182"/>
              <a:gd name="connsiteY2" fmla="*/ 23365 h 297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182" h="29715">
                <a:moveTo>
                  <a:pt x="6350" y="6350"/>
                </a:moveTo>
                <a:lnTo>
                  <a:pt x="6350" y="15151"/>
                </a:lnTo>
                <a:cubicBezTo>
                  <a:pt x="6350" y="15151"/>
                  <a:pt x="6350" y="18210"/>
                  <a:pt x="6832" y="23365"/>
                </a:cubicBez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03EE5593-D081-4A6E-947A-BF00E29DAE90}"/>
              </a:ext>
            </a:extLst>
          </p:cNvPr>
          <p:cNvSpPr/>
          <p:nvPr/>
        </p:nvSpPr>
        <p:spPr>
          <a:xfrm>
            <a:off x="5853857" y="6366378"/>
            <a:ext cx="26883" cy="11693"/>
          </a:xfrm>
          <a:custGeom>
            <a:avLst/>
            <a:gdLst>
              <a:gd name="connsiteX0" fmla="*/ 6350 w 29633"/>
              <a:gd name="connsiteY0" fmla="*/ 6350 h 12889"/>
              <a:gd name="connsiteX1" fmla="*/ 14575 w 29633"/>
              <a:gd name="connsiteY1" fmla="*/ 6539 h 12889"/>
              <a:gd name="connsiteX2" fmla="*/ 23283 w 29633"/>
              <a:gd name="connsiteY2" fmla="*/ 6539 h 128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9633" h="12889">
                <a:moveTo>
                  <a:pt x="6350" y="6350"/>
                </a:moveTo>
                <a:cubicBezTo>
                  <a:pt x="9028" y="6481"/>
                  <a:pt x="11765" y="6539"/>
                  <a:pt x="14575" y="6539"/>
                </a:cubicBezTo>
                <a:lnTo>
                  <a:pt x="23283" y="6539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0E2BCBC2-A8A7-4DAF-8819-5E12ECEDD802}"/>
              </a:ext>
            </a:extLst>
          </p:cNvPr>
          <p:cNvSpPr/>
          <p:nvPr/>
        </p:nvSpPr>
        <p:spPr>
          <a:xfrm>
            <a:off x="7243997" y="6366551"/>
            <a:ext cx="15505" cy="15505"/>
          </a:xfrm>
          <a:custGeom>
            <a:avLst/>
            <a:gdLst>
              <a:gd name="connsiteX0" fmla="*/ 6350 w 17091"/>
              <a:gd name="connsiteY0" fmla="*/ 6350 h 17091"/>
              <a:gd name="connsiteX1" fmla="*/ 15057 w 17091"/>
              <a:gd name="connsiteY1" fmla="*/ 6350 h 17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091" h="17091">
                <a:moveTo>
                  <a:pt x="6350" y="6350"/>
                </a:moveTo>
                <a:lnTo>
                  <a:pt x="15057" y="6350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1" name="Freeform 3">
            <a:extLst>
              <a:ext uri="{FF2B5EF4-FFF2-40B4-BE49-F238E27FC236}">
                <a16:creationId xmlns:a16="http://schemas.microsoft.com/office/drawing/2014/main" id="{8D5E2A58-E710-4EF4-9589-CB8FA1213036}"/>
              </a:ext>
            </a:extLst>
          </p:cNvPr>
          <p:cNvSpPr/>
          <p:nvPr/>
        </p:nvSpPr>
        <p:spPr>
          <a:xfrm>
            <a:off x="585222" y="1844999"/>
            <a:ext cx="1738756" cy="318159"/>
          </a:xfrm>
          <a:custGeom>
            <a:avLst/>
            <a:gdLst>
              <a:gd name="connsiteX0" fmla="*/ 237898 w 1916657"/>
              <a:gd name="connsiteY0" fmla="*/ 0 h 350711"/>
              <a:gd name="connsiteX1" fmla="*/ 116259 w 1916657"/>
              <a:gd name="connsiteY1" fmla="*/ 73448 h 350711"/>
              <a:gd name="connsiteX2" fmla="*/ 8962 w 1916657"/>
              <a:gd name="connsiteY2" fmla="*/ 277263 h 350711"/>
              <a:gd name="connsiteX3" fmla="*/ 53265 w 1916657"/>
              <a:gd name="connsiteY3" fmla="*/ 350711 h 350711"/>
              <a:gd name="connsiteX4" fmla="*/ 1866062 w 1916657"/>
              <a:gd name="connsiteY4" fmla="*/ 350711 h 350711"/>
              <a:gd name="connsiteX5" fmla="*/ 1903018 w 1916657"/>
              <a:gd name="connsiteY5" fmla="*/ 281626 h 350711"/>
              <a:gd name="connsiteX6" fmla="*/ 1761474 w 1916657"/>
              <a:gd name="connsiteY6" fmla="*/ 69085 h 350711"/>
              <a:gd name="connsiteX7" fmla="*/ 1632487 w 1916657"/>
              <a:gd name="connsiteY7" fmla="*/ 0 h 350711"/>
              <a:gd name="connsiteX8" fmla="*/ 237898 w 1916657"/>
              <a:gd name="connsiteY8" fmla="*/ 0 h 3507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916657" h="350711">
                <a:moveTo>
                  <a:pt x="237898" y="0"/>
                </a:moveTo>
                <a:cubicBezTo>
                  <a:pt x="237898" y="0"/>
                  <a:pt x="154927" y="0"/>
                  <a:pt x="116259" y="73448"/>
                </a:cubicBezTo>
                <a:lnTo>
                  <a:pt x="8962" y="277263"/>
                </a:lnTo>
                <a:cubicBezTo>
                  <a:pt x="8962" y="277263"/>
                  <a:pt x="-29705" y="350711"/>
                  <a:pt x="53265" y="350711"/>
                </a:cubicBezTo>
                <a:lnTo>
                  <a:pt x="1866062" y="350711"/>
                </a:lnTo>
                <a:cubicBezTo>
                  <a:pt x="1866062" y="350711"/>
                  <a:pt x="1949034" y="350711"/>
                  <a:pt x="1903018" y="281626"/>
                </a:cubicBezTo>
                <a:lnTo>
                  <a:pt x="1761474" y="69085"/>
                </a:lnTo>
                <a:cubicBezTo>
                  <a:pt x="1761474" y="69085"/>
                  <a:pt x="1715473" y="0"/>
                  <a:pt x="1632487" y="0"/>
                </a:cubicBezTo>
                <a:lnTo>
                  <a:pt x="237898" y="0"/>
                </a:lnTo>
              </a:path>
            </a:pathLst>
          </a:custGeom>
          <a:solidFill>
            <a:srgbClr val="85CE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2" name="Freeform 3">
            <a:extLst>
              <a:ext uri="{FF2B5EF4-FFF2-40B4-BE49-F238E27FC236}">
                <a16:creationId xmlns:a16="http://schemas.microsoft.com/office/drawing/2014/main" id="{B8CEAA9B-9DF2-4BEA-8F99-5DEE09D67CE2}"/>
              </a:ext>
            </a:extLst>
          </p:cNvPr>
          <p:cNvSpPr/>
          <p:nvPr/>
        </p:nvSpPr>
        <p:spPr>
          <a:xfrm>
            <a:off x="567940" y="1827718"/>
            <a:ext cx="1773320" cy="352722"/>
          </a:xfrm>
          <a:custGeom>
            <a:avLst/>
            <a:gdLst>
              <a:gd name="connsiteX0" fmla="*/ 256948 w 1954757"/>
              <a:gd name="connsiteY0" fmla="*/ 19050 h 388811"/>
              <a:gd name="connsiteX1" fmla="*/ 135309 w 1954757"/>
              <a:gd name="connsiteY1" fmla="*/ 92498 h 388811"/>
              <a:gd name="connsiteX2" fmla="*/ 28012 w 1954757"/>
              <a:gd name="connsiteY2" fmla="*/ 296313 h 388811"/>
              <a:gd name="connsiteX3" fmla="*/ 72315 w 1954757"/>
              <a:gd name="connsiteY3" fmla="*/ 369761 h 388811"/>
              <a:gd name="connsiteX4" fmla="*/ 1885112 w 1954757"/>
              <a:gd name="connsiteY4" fmla="*/ 369761 h 388811"/>
              <a:gd name="connsiteX5" fmla="*/ 1922068 w 1954757"/>
              <a:gd name="connsiteY5" fmla="*/ 300676 h 388811"/>
              <a:gd name="connsiteX6" fmla="*/ 1780524 w 1954757"/>
              <a:gd name="connsiteY6" fmla="*/ 88135 h 388811"/>
              <a:gd name="connsiteX7" fmla="*/ 1651537 w 1954757"/>
              <a:gd name="connsiteY7" fmla="*/ 19050 h 388811"/>
              <a:gd name="connsiteX8" fmla="*/ 256948 w 1954757"/>
              <a:gd name="connsiteY8" fmla="*/ 19050 h 388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954757" h="388811">
                <a:moveTo>
                  <a:pt x="256948" y="19050"/>
                </a:moveTo>
                <a:cubicBezTo>
                  <a:pt x="256948" y="19050"/>
                  <a:pt x="173977" y="19050"/>
                  <a:pt x="135309" y="92498"/>
                </a:cubicBezTo>
                <a:lnTo>
                  <a:pt x="28012" y="296313"/>
                </a:lnTo>
                <a:cubicBezTo>
                  <a:pt x="28012" y="296313"/>
                  <a:pt x="-10655" y="369761"/>
                  <a:pt x="72315" y="369761"/>
                </a:cubicBezTo>
                <a:lnTo>
                  <a:pt x="1885112" y="369761"/>
                </a:lnTo>
                <a:cubicBezTo>
                  <a:pt x="1885112" y="369761"/>
                  <a:pt x="1968084" y="369761"/>
                  <a:pt x="1922068" y="300676"/>
                </a:cubicBezTo>
                <a:lnTo>
                  <a:pt x="1780524" y="88135"/>
                </a:lnTo>
                <a:cubicBezTo>
                  <a:pt x="1780524" y="88135"/>
                  <a:pt x="1734523" y="19050"/>
                  <a:pt x="1651537" y="19050"/>
                </a:cubicBezTo>
                <a:lnTo>
                  <a:pt x="256948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344424EA-5404-4C36-B0DE-96BAEEDD7AC5}"/>
              </a:ext>
            </a:extLst>
          </p:cNvPr>
          <p:cNvSpPr/>
          <p:nvPr/>
        </p:nvSpPr>
        <p:spPr>
          <a:xfrm>
            <a:off x="760507" y="1924869"/>
            <a:ext cx="125711" cy="62553"/>
          </a:xfrm>
          <a:custGeom>
            <a:avLst/>
            <a:gdLst>
              <a:gd name="connsiteX0" fmla="*/ 138573 w 138573"/>
              <a:gd name="connsiteY0" fmla="*/ 0 h 68953"/>
              <a:gd name="connsiteX1" fmla="*/ 115024 w 138573"/>
              <a:gd name="connsiteY1" fmla="*/ 68953 h 68953"/>
              <a:gd name="connsiteX2" fmla="*/ 0 w 138573"/>
              <a:gd name="connsiteY2" fmla="*/ 68953 h 68953"/>
              <a:gd name="connsiteX3" fmla="*/ 23549 w 138573"/>
              <a:gd name="connsiteY3" fmla="*/ 0 h 68953"/>
              <a:gd name="connsiteX4" fmla="*/ 138573 w 138573"/>
              <a:gd name="connsiteY4" fmla="*/ 0 h 689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573" h="68953">
                <a:moveTo>
                  <a:pt x="138573" y="0"/>
                </a:moveTo>
                <a:lnTo>
                  <a:pt x="115024" y="68953"/>
                </a:lnTo>
                <a:lnTo>
                  <a:pt x="0" y="68953"/>
                </a:lnTo>
                <a:lnTo>
                  <a:pt x="23549" y="0"/>
                </a:lnTo>
                <a:lnTo>
                  <a:pt x="138573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4" name="Freeform 3">
            <a:extLst>
              <a:ext uri="{FF2B5EF4-FFF2-40B4-BE49-F238E27FC236}">
                <a16:creationId xmlns:a16="http://schemas.microsoft.com/office/drawing/2014/main" id="{9C2DFE7D-A40E-4EC9-9199-EAA1F0531322}"/>
              </a:ext>
            </a:extLst>
          </p:cNvPr>
          <p:cNvSpPr/>
          <p:nvPr/>
        </p:nvSpPr>
        <p:spPr>
          <a:xfrm>
            <a:off x="756930" y="1890699"/>
            <a:ext cx="110296" cy="82386"/>
          </a:xfrm>
          <a:custGeom>
            <a:avLst/>
            <a:gdLst>
              <a:gd name="connsiteX0" fmla="*/ 19451 w 121581"/>
              <a:gd name="connsiteY0" fmla="*/ 33854 h 90815"/>
              <a:gd name="connsiteX1" fmla="*/ 20768 w 121581"/>
              <a:gd name="connsiteY1" fmla="*/ 29959 h 90815"/>
              <a:gd name="connsiteX2" fmla="*/ 24881 w 121581"/>
              <a:gd name="connsiteY2" fmla="*/ 29959 h 90815"/>
              <a:gd name="connsiteX3" fmla="*/ 121581 w 121581"/>
              <a:gd name="connsiteY3" fmla="*/ 29959 h 90815"/>
              <a:gd name="connsiteX4" fmla="*/ 121581 w 121581"/>
              <a:gd name="connsiteY4" fmla="*/ 17615 h 90815"/>
              <a:gd name="connsiteX5" fmla="*/ 79004 w 121581"/>
              <a:gd name="connsiteY5" fmla="*/ 17615 h 90815"/>
              <a:gd name="connsiteX6" fmla="*/ 63520 w 121581"/>
              <a:gd name="connsiteY6" fmla="*/ 0 h 90815"/>
              <a:gd name="connsiteX7" fmla="*/ 7552 w 121581"/>
              <a:gd name="connsiteY7" fmla="*/ 0 h 90815"/>
              <a:gd name="connsiteX8" fmla="*/ 0 w 121581"/>
              <a:gd name="connsiteY8" fmla="*/ 17615 h 90815"/>
              <a:gd name="connsiteX9" fmla="*/ 0 w 121581"/>
              <a:gd name="connsiteY9" fmla="*/ 90815 h 90815"/>
              <a:gd name="connsiteX10" fmla="*/ 19451 w 121581"/>
              <a:gd name="connsiteY10" fmla="*/ 33854 h 90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1581" h="90815">
                <a:moveTo>
                  <a:pt x="19451" y="33854"/>
                </a:moveTo>
                <a:lnTo>
                  <a:pt x="20768" y="29959"/>
                </a:lnTo>
                <a:lnTo>
                  <a:pt x="24881" y="29959"/>
                </a:lnTo>
                <a:lnTo>
                  <a:pt x="121581" y="29959"/>
                </a:lnTo>
                <a:lnTo>
                  <a:pt x="121581" y="17615"/>
                </a:lnTo>
                <a:lnTo>
                  <a:pt x="79004" y="17615"/>
                </a:lnTo>
                <a:lnTo>
                  <a:pt x="63520" y="0"/>
                </a:lnTo>
                <a:lnTo>
                  <a:pt x="7552" y="0"/>
                </a:lnTo>
                <a:lnTo>
                  <a:pt x="0" y="17615"/>
                </a:lnTo>
                <a:lnTo>
                  <a:pt x="0" y="90815"/>
                </a:lnTo>
                <a:lnTo>
                  <a:pt x="19451" y="338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5" name="Freeform 3">
            <a:extLst>
              <a:ext uri="{FF2B5EF4-FFF2-40B4-BE49-F238E27FC236}">
                <a16:creationId xmlns:a16="http://schemas.microsoft.com/office/drawing/2014/main" id="{86F5BB6F-177A-4582-BA69-636612CA3B21}"/>
              </a:ext>
            </a:extLst>
          </p:cNvPr>
          <p:cNvSpPr/>
          <p:nvPr/>
        </p:nvSpPr>
        <p:spPr>
          <a:xfrm>
            <a:off x="520637" y="2034817"/>
            <a:ext cx="5043349" cy="2748796"/>
          </a:xfrm>
          <a:custGeom>
            <a:avLst/>
            <a:gdLst>
              <a:gd name="connsiteX0" fmla="*/ 82971 w 5559358"/>
              <a:gd name="connsiteY0" fmla="*/ 0 h 3030039"/>
              <a:gd name="connsiteX1" fmla="*/ 0 w 5559358"/>
              <a:gd name="connsiteY1" fmla="*/ 83010 h 3030039"/>
              <a:gd name="connsiteX2" fmla="*/ 0 w 5559358"/>
              <a:gd name="connsiteY2" fmla="*/ 3030039 h 3030039"/>
              <a:gd name="connsiteX3" fmla="*/ 5559358 w 5559358"/>
              <a:gd name="connsiteY3" fmla="*/ 3030039 h 3030039"/>
              <a:gd name="connsiteX4" fmla="*/ 5559358 w 5559358"/>
              <a:gd name="connsiteY4" fmla="*/ 83010 h 3030039"/>
              <a:gd name="connsiteX5" fmla="*/ 5476387 w 5559358"/>
              <a:gd name="connsiteY5" fmla="*/ 0 h 3030039"/>
              <a:gd name="connsiteX6" fmla="*/ 82971 w 5559358"/>
              <a:gd name="connsiteY6" fmla="*/ 0 h 3030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559358" h="3030039">
                <a:moveTo>
                  <a:pt x="82971" y="0"/>
                </a:moveTo>
                <a:cubicBezTo>
                  <a:pt x="82971" y="0"/>
                  <a:pt x="0" y="0"/>
                  <a:pt x="0" y="83010"/>
                </a:cubicBezTo>
                <a:lnTo>
                  <a:pt x="0" y="3030039"/>
                </a:lnTo>
                <a:lnTo>
                  <a:pt x="5559358" y="3030039"/>
                </a:lnTo>
                <a:lnTo>
                  <a:pt x="5559358" y="83010"/>
                </a:lnTo>
                <a:cubicBezTo>
                  <a:pt x="5559358" y="83010"/>
                  <a:pt x="5559358" y="0"/>
                  <a:pt x="5476387" y="0"/>
                </a:cubicBezTo>
                <a:lnTo>
                  <a:pt x="82971" y="0"/>
                </a:lnTo>
              </a:path>
            </a:pathLst>
          </a:custGeom>
          <a:solidFill>
            <a:srgbClr val="DEF1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36" name="Picture 3">
            <a:extLst>
              <a:ext uri="{FF2B5EF4-FFF2-40B4-BE49-F238E27FC236}">
                <a16:creationId xmlns:a16="http://schemas.microsoft.com/office/drawing/2014/main" id="{F36D5E7E-4CAC-4C31-B718-CDCF8FAAF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56" y="977023"/>
            <a:ext cx="10065848" cy="5685230"/>
          </a:xfrm>
          <a:prstGeom prst="rect">
            <a:avLst/>
          </a:prstGeom>
          <a:noFill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52DDD2E-066A-47DA-875C-2DB1A634B34A}"/>
              </a:ext>
            </a:extLst>
          </p:cNvPr>
          <p:cNvSpPr txBox="1"/>
          <p:nvPr/>
        </p:nvSpPr>
        <p:spPr>
          <a:xfrm>
            <a:off x="620277" y="1230490"/>
            <a:ext cx="3478516" cy="111851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357"/>
              </a:lnSpc>
              <a:tabLst>
                <a:tab pos="69129" algn="l"/>
                <a:tab pos="322600" algn="l"/>
              </a:tabLst>
            </a:pP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002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.jsx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css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적용하기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98"/>
              </a:lnSpc>
              <a:tabLst>
                <a:tab pos="69129" algn="l"/>
                <a:tab pos="322600" algn="l"/>
              </a:tabLst>
            </a:pPr>
            <a:r>
              <a:rPr lang="en-US" altLang="zh-CN" sz="1633" dirty="0"/>
              <a:t>		</a:t>
            </a:r>
            <a:r>
              <a:rPr lang="en-US" altLang="zh-CN" sz="732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App.css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69129" algn="l"/>
                <a:tab pos="322600" algn="l"/>
              </a:tabLst>
            </a:pPr>
            <a:r>
              <a:rPr lang="en-US" altLang="zh-CN" sz="1633" dirty="0"/>
              <a:t>	</a:t>
            </a: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91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div</a:t>
            </a:r>
            <a:r>
              <a:rPr lang="en-US" altLang="zh-CN" sz="91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38" name="TextBox 1">
            <a:extLst>
              <a:ext uri="{FF2B5EF4-FFF2-40B4-BE49-F238E27FC236}">
                <a16:creationId xmlns:a16="http://schemas.microsoft.com/office/drawing/2014/main" id="{A29609FF-ED9C-4C62-AEA1-B6F8E50E37E4}"/>
              </a:ext>
            </a:extLst>
          </p:cNvPr>
          <p:cNvSpPr txBox="1"/>
          <p:nvPr/>
        </p:nvSpPr>
        <p:spPr>
          <a:xfrm>
            <a:off x="689404" y="2325005"/>
            <a:ext cx="64120" cy="95141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452"/>
              </a:lnSpc>
            </a:pP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1452"/>
              </a:lnSpc>
            </a:pP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1452"/>
              </a:lnSpc>
            </a:pP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</a:t>
            </a:r>
          </a:p>
          <a:p>
            <a:pPr>
              <a:lnSpc>
                <a:spcPts val="1452"/>
              </a:lnSpc>
            </a:pP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6</a:t>
            </a:r>
          </a:p>
        </p:txBody>
      </p:sp>
      <p:sp>
        <p:nvSpPr>
          <p:cNvPr id="39" name="TextBox 1">
            <a:extLst>
              <a:ext uri="{FF2B5EF4-FFF2-40B4-BE49-F238E27FC236}">
                <a16:creationId xmlns:a16="http://schemas.microsoft.com/office/drawing/2014/main" id="{6F2816B4-1A09-4BD6-84DD-7FE93C6461AD}"/>
              </a:ext>
            </a:extLst>
          </p:cNvPr>
          <p:cNvSpPr txBox="1"/>
          <p:nvPr/>
        </p:nvSpPr>
        <p:spPr>
          <a:xfrm>
            <a:off x="954392" y="2325005"/>
            <a:ext cx="2353208" cy="95083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background-color:</a:t>
            </a:r>
            <a:r>
              <a:rPr lang="en-US" altLang="zh-CN" sz="91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rgb(162,</a:t>
            </a:r>
            <a:r>
              <a:rPr lang="en-US" altLang="zh-CN" sz="91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127,</a:t>
            </a:r>
            <a:r>
              <a:rPr lang="en-US" altLang="zh-CN" sz="91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243);</a:t>
            </a:r>
          </a:p>
          <a:p>
            <a:pPr>
              <a:lnSpc>
                <a:spcPts val="1452"/>
              </a:lnSpc>
            </a:pP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color:</a:t>
            </a:r>
            <a:r>
              <a:rPr lang="en-US" altLang="zh-CN" sz="91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rgb(255,</a:t>
            </a:r>
            <a:r>
              <a:rPr lang="en-US" altLang="zh-CN" sz="91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255,</a:t>
            </a:r>
            <a:r>
              <a:rPr lang="en-US" altLang="zh-CN" sz="91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255);</a:t>
            </a:r>
          </a:p>
          <a:p>
            <a:pPr>
              <a:lnSpc>
                <a:spcPts val="1452"/>
              </a:lnSpc>
            </a:pP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padding:</a:t>
            </a:r>
            <a:r>
              <a:rPr lang="en-US" altLang="zh-CN" sz="91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40px;</a:t>
            </a:r>
          </a:p>
          <a:p>
            <a:pPr>
              <a:lnSpc>
                <a:spcPts val="1452"/>
              </a:lnSpc>
            </a:pP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font-family:</a:t>
            </a:r>
            <a:r>
              <a:rPr lang="en-US" altLang="zh-CN" sz="81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18" dirty="0">
                <a:solidFill>
                  <a:srgbClr val="231F20"/>
                </a:solidFill>
                <a:latin typeface="나눔고딕" pitchFamily="18" charset="0"/>
                <a:cs typeface="나눔고딕" pitchFamily="18" charset="0"/>
              </a:rPr>
              <a:t>고딕</a:t>
            </a:r>
            <a:r>
              <a:rPr lang="en-US" altLang="zh-CN" sz="9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;</a:t>
            </a:r>
          </a:p>
          <a:p>
            <a:pPr>
              <a:lnSpc>
                <a:spcPts val="1452"/>
              </a:lnSpc>
            </a:pP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text-align:</a:t>
            </a:r>
            <a:r>
              <a:rPr lang="en-US" altLang="zh-CN" sz="91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center;</a:t>
            </a:r>
          </a:p>
        </p:txBody>
      </p:sp>
      <p:sp>
        <p:nvSpPr>
          <p:cNvPr id="40" name="TextBox 1">
            <a:extLst>
              <a:ext uri="{FF2B5EF4-FFF2-40B4-BE49-F238E27FC236}">
                <a16:creationId xmlns:a16="http://schemas.microsoft.com/office/drawing/2014/main" id="{8B0FCD34-F07A-46A1-BFD8-F1B4FAC8C664}"/>
              </a:ext>
            </a:extLst>
          </p:cNvPr>
          <p:cNvSpPr txBox="1"/>
          <p:nvPr/>
        </p:nvSpPr>
        <p:spPr>
          <a:xfrm>
            <a:off x="689405" y="3246702"/>
            <a:ext cx="400751" cy="56611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7</a:t>
            </a:r>
            <a:r>
              <a:rPr lang="en-US" altLang="zh-CN" sz="91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452"/>
              </a:lnSpc>
            </a:pP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8</a:t>
            </a:r>
          </a:p>
          <a:p>
            <a:pPr>
              <a:lnSpc>
                <a:spcPts val="1452"/>
              </a:lnSpc>
            </a:pP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9</a:t>
            </a:r>
            <a:r>
              <a:rPr lang="en-US" altLang="zh-CN" sz="91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h1</a:t>
            </a:r>
            <a:r>
              <a:rPr lang="en-US" altLang="zh-CN" sz="91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41" name="TextBox 1">
            <a:extLst>
              <a:ext uri="{FF2B5EF4-FFF2-40B4-BE49-F238E27FC236}">
                <a16:creationId xmlns:a16="http://schemas.microsoft.com/office/drawing/2014/main" id="{E5208189-C9AC-4749-95B4-C500F71409B5}"/>
              </a:ext>
            </a:extLst>
          </p:cNvPr>
          <p:cNvSpPr txBox="1"/>
          <p:nvPr/>
        </p:nvSpPr>
        <p:spPr>
          <a:xfrm>
            <a:off x="954392" y="3811241"/>
            <a:ext cx="1660711" cy="75847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color:</a:t>
            </a:r>
            <a:r>
              <a:rPr lang="en-US" altLang="zh-CN" sz="91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white;</a:t>
            </a:r>
          </a:p>
          <a:p>
            <a:pPr>
              <a:lnSpc>
                <a:spcPts val="1452"/>
              </a:lnSpc>
            </a:pP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background-color:</a:t>
            </a:r>
            <a:r>
              <a:rPr lang="en-US" altLang="zh-CN" sz="91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#2EFE2E;</a:t>
            </a:r>
          </a:p>
          <a:p>
            <a:pPr>
              <a:lnSpc>
                <a:spcPts val="1452"/>
              </a:lnSpc>
            </a:pP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padding:</a:t>
            </a:r>
            <a:r>
              <a:rPr lang="en-US" altLang="zh-CN" sz="91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10px;</a:t>
            </a:r>
          </a:p>
          <a:p>
            <a:pPr>
              <a:lnSpc>
                <a:spcPts val="1452"/>
              </a:lnSpc>
            </a:pP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font-family:</a:t>
            </a:r>
            <a:r>
              <a:rPr lang="en-US" altLang="zh-CN" sz="81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18" dirty="0">
                <a:solidFill>
                  <a:srgbClr val="231F20"/>
                </a:solidFill>
                <a:latin typeface="나눔고딕" pitchFamily="18" charset="0"/>
                <a:cs typeface="나눔고딕" pitchFamily="18" charset="0"/>
              </a:rPr>
              <a:t>궁서</a:t>
            </a:r>
            <a:r>
              <a:rPr lang="en-US" altLang="zh-CN" sz="91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;</a:t>
            </a:r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C60DD36F-9D3B-4A48-BED9-1D0C719F852F}"/>
              </a:ext>
            </a:extLst>
          </p:cNvPr>
          <p:cNvSpPr txBox="1"/>
          <p:nvPr/>
        </p:nvSpPr>
        <p:spPr>
          <a:xfrm>
            <a:off x="620277" y="3822762"/>
            <a:ext cx="278923" cy="950838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  <a:p>
            <a:pPr>
              <a:lnSpc>
                <a:spcPts val="1452"/>
              </a:lnSpc>
            </a:pP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11</a:t>
            </a:r>
          </a:p>
          <a:p>
            <a:pPr>
              <a:lnSpc>
                <a:spcPts val="1452"/>
              </a:lnSpc>
            </a:pP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12</a:t>
            </a:r>
          </a:p>
          <a:p>
            <a:pPr>
              <a:lnSpc>
                <a:spcPts val="1452"/>
              </a:lnSpc>
            </a:pP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13</a:t>
            </a:r>
          </a:p>
          <a:p>
            <a:pPr>
              <a:lnSpc>
                <a:spcPts val="1452"/>
              </a:lnSpc>
            </a:pP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14</a:t>
            </a:r>
            <a:r>
              <a:rPr lang="en-US" altLang="zh-CN" sz="91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10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43" name="TextBox 1">
            <a:extLst>
              <a:ext uri="{FF2B5EF4-FFF2-40B4-BE49-F238E27FC236}">
                <a16:creationId xmlns:a16="http://schemas.microsoft.com/office/drawing/2014/main" id="{03BE4255-E33F-44CC-A7AD-6BAEDED3649D}"/>
              </a:ext>
            </a:extLst>
          </p:cNvPr>
          <p:cNvSpPr txBox="1"/>
          <p:nvPr/>
        </p:nvSpPr>
        <p:spPr>
          <a:xfrm>
            <a:off x="516586" y="5044010"/>
            <a:ext cx="5450210" cy="9800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9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94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div</a:t>
            </a:r>
            <a:r>
              <a:rPr lang="en-US" altLang="zh-CN" sz="94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태그의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속성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중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background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-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color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는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배경색,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color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는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글자색,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padding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은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태그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안쪽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여</a:t>
            </a:r>
          </a:p>
          <a:p>
            <a:pPr>
              <a:lnSpc>
                <a:spcPts val="1724"/>
              </a:lnSpc>
            </a:pP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백,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font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-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family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는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글자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폰트,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text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-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align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은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글자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정렬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값으로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지정했다.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</a:pPr>
            <a:r>
              <a:rPr lang="en-US" altLang="zh-CN" sz="9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94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h1</a:t>
            </a:r>
            <a:r>
              <a:rPr lang="en-US" altLang="zh-CN" sz="94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태그의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속성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중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color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는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글자색,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background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-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color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는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배경색,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padding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은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태그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안쪽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여백,</a:t>
            </a:r>
          </a:p>
          <a:p>
            <a:pPr>
              <a:lnSpc>
                <a:spcPts val="1724"/>
              </a:lnSpc>
            </a:pPr>
            <a:r>
              <a:rPr lang="en-US" altLang="zh-CN" sz="1045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font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-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family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는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글자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폰트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값으로</a:t>
            </a:r>
            <a:r>
              <a:rPr lang="en-US" altLang="zh-CN" sz="104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4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지정했다.</a:t>
            </a:r>
          </a:p>
        </p:txBody>
      </p:sp>
      <p:sp>
        <p:nvSpPr>
          <p:cNvPr id="44" name="TextBox 1">
            <a:extLst>
              <a:ext uri="{FF2B5EF4-FFF2-40B4-BE49-F238E27FC236}">
                <a16:creationId xmlns:a16="http://schemas.microsoft.com/office/drawing/2014/main" id="{9090E846-044E-450D-9708-9BB73215F716}"/>
              </a:ext>
            </a:extLst>
          </p:cNvPr>
          <p:cNvSpPr txBox="1"/>
          <p:nvPr/>
        </p:nvSpPr>
        <p:spPr>
          <a:xfrm>
            <a:off x="5678088" y="5032489"/>
            <a:ext cx="413575" cy="72276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978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  <a:r>
              <a:rPr lang="en-US" altLang="zh-CN" sz="88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89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1~7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</a:pPr>
            <a:r>
              <a:rPr lang="en-US" altLang="zh-CN" sz="978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  <a:r>
              <a:rPr lang="en-US" altLang="zh-CN" sz="88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89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9~14</a:t>
            </a: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7A65FBDD-59F6-4D10-9930-14CFD17AD337}"/>
              </a:ext>
            </a:extLst>
          </p:cNvPr>
          <p:cNvSpPr txBox="1">
            <a:spLocks/>
          </p:cNvSpPr>
          <p:nvPr/>
        </p:nvSpPr>
        <p:spPr>
          <a:xfrm>
            <a:off x="375547" y="317065"/>
            <a:ext cx="9842640" cy="767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5400" dirty="0"/>
              <a:t>처음 시작해보는 예제</a:t>
            </a:r>
          </a:p>
        </p:txBody>
      </p:sp>
    </p:spTree>
    <p:extLst>
      <p:ext uri="{BB962C8B-B14F-4D97-AF65-F5344CB8AC3E}">
        <p14:creationId xmlns:p14="http://schemas.microsoft.com/office/powerpoint/2010/main" val="3673204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59270" y="1111126"/>
            <a:ext cx="15252" cy="6736651"/>
          </a:xfrm>
          <a:custGeom>
            <a:avLst/>
            <a:gdLst>
              <a:gd name="connsiteX0" fmla="*/ 6350 w 16813"/>
              <a:gd name="connsiteY0" fmla="*/ 6350 h 7425910"/>
              <a:gd name="connsiteX1" fmla="*/ 6350 w 16813"/>
              <a:gd name="connsiteY1" fmla="*/ 7419560 h 7425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813" h="7425910">
                <a:moveTo>
                  <a:pt x="6350" y="6350"/>
                </a:moveTo>
                <a:lnTo>
                  <a:pt x="6350" y="7419560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1013039" y="1750726"/>
            <a:ext cx="1628519" cy="297987"/>
          </a:xfrm>
          <a:custGeom>
            <a:avLst/>
            <a:gdLst>
              <a:gd name="connsiteX0" fmla="*/ 222815 w 1795141"/>
              <a:gd name="connsiteY0" fmla="*/ 0 h 328476"/>
              <a:gd name="connsiteX1" fmla="*/ 108888 w 1795141"/>
              <a:gd name="connsiteY1" fmla="*/ 68792 h 328476"/>
              <a:gd name="connsiteX2" fmla="*/ 8394 w 1795141"/>
              <a:gd name="connsiteY2" fmla="*/ 259684 h 328476"/>
              <a:gd name="connsiteX3" fmla="*/ 49888 w 1795141"/>
              <a:gd name="connsiteY3" fmla="*/ 328476 h 328476"/>
              <a:gd name="connsiteX4" fmla="*/ 1747755 w 1795141"/>
              <a:gd name="connsiteY4" fmla="*/ 328476 h 328476"/>
              <a:gd name="connsiteX5" fmla="*/ 1782368 w 1795141"/>
              <a:gd name="connsiteY5" fmla="*/ 263771 h 328476"/>
              <a:gd name="connsiteX6" fmla="*/ 1649797 w 1795141"/>
              <a:gd name="connsiteY6" fmla="*/ 64705 h 328476"/>
              <a:gd name="connsiteX7" fmla="*/ 1528988 w 1795141"/>
              <a:gd name="connsiteY7" fmla="*/ 0 h 328476"/>
              <a:gd name="connsiteX8" fmla="*/ 222815 w 1795141"/>
              <a:gd name="connsiteY8" fmla="*/ 0 h 3284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95141" h="328476">
                <a:moveTo>
                  <a:pt x="222815" y="0"/>
                </a:moveTo>
                <a:cubicBezTo>
                  <a:pt x="222815" y="0"/>
                  <a:pt x="145104" y="0"/>
                  <a:pt x="108888" y="68792"/>
                </a:cubicBezTo>
                <a:lnTo>
                  <a:pt x="8394" y="259684"/>
                </a:lnTo>
                <a:cubicBezTo>
                  <a:pt x="8394" y="259684"/>
                  <a:pt x="-27822" y="328476"/>
                  <a:pt x="49888" y="328476"/>
                </a:cubicBezTo>
                <a:lnTo>
                  <a:pt x="1747755" y="328476"/>
                </a:lnTo>
                <a:cubicBezTo>
                  <a:pt x="1747755" y="328476"/>
                  <a:pt x="1825466" y="328476"/>
                  <a:pt x="1782368" y="263771"/>
                </a:cubicBezTo>
                <a:lnTo>
                  <a:pt x="1649797" y="64705"/>
                </a:lnTo>
                <a:cubicBezTo>
                  <a:pt x="1649797" y="64705"/>
                  <a:pt x="1606712" y="0"/>
                  <a:pt x="1528988" y="0"/>
                </a:cubicBezTo>
                <a:lnTo>
                  <a:pt x="222815" y="0"/>
                </a:lnTo>
              </a:path>
            </a:pathLst>
          </a:custGeom>
          <a:solidFill>
            <a:srgbClr val="85CE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995757" y="1733444"/>
            <a:ext cx="1663083" cy="332551"/>
          </a:xfrm>
          <a:custGeom>
            <a:avLst/>
            <a:gdLst>
              <a:gd name="connsiteX0" fmla="*/ 241865 w 1833241"/>
              <a:gd name="connsiteY0" fmla="*/ 19050 h 366576"/>
              <a:gd name="connsiteX1" fmla="*/ 127938 w 1833241"/>
              <a:gd name="connsiteY1" fmla="*/ 87842 h 366576"/>
              <a:gd name="connsiteX2" fmla="*/ 27444 w 1833241"/>
              <a:gd name="connsiteY2" fmla="*/ 278734 h 366576"/>
              <a:gd name="connsiteX3" fmla="*/ 68938 w 1833241"/>
              <a:gd name="connsiteY3" fmla="*/ 347526 h 366576"/>
              <a:gd name="connsiteX4" fmla="*/ 1766805 w 1833241"/>
              <a:gd name="connsiteY4" fmla="*/ 347526 h 366576"/>
              <a:gd name="connsiteX5" fmla="*/ 1801418 w 1833241"/>
              <a:gd name="connsiteY5" fmla="*/ 282821 h 366576"/>
              <a:gd name="connsiteX6" fmla="*/ 1668847 w 1833241"/>
              <a:gd name="connsiteY6" fmla="*/ 83755 h 366576"/>
              <a:gd name="connsiteX7" fmla="*/ 1548038 w 1833241"/>
              <a:gd name="connsiteY7" fmla="*/ 19050 h 366576"/>
              <a:gd name="connsiteX8" fmla="*/ 241865 w 1833241"/>
              <a:gd name="connsiteY8" fmla="*/ 19050 h 366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33241" h="366576">
                <a:moveTo>
                  <a:pt x="241865" y="19050"/>
                </a:moveTo>
                <a:cubicBezTo>
                  <a:pt x="241865" y="19050"/>
                  <a:pt x="164154" y="19050"/>
                  <a:pt x="127938" y="87842"/>
                </a:cubicBezTo>
                <a:lnTo>
                  <a:pt x="27444" y="278734"/>
                </a:lnTo>
                <a:cubicBezTo>
                  <a:pt x="27444" y="278734"/>
                  <a:pt x="-8772" y="347526"/>
                  <a:pt x="68938" y="347526"/>
                </a:cubicBezTo>
                <a:lnTo>
                  <a:pt x="1766805" y="347526"/>
                </a:lnTo>
                <a:cubicBezTo>
                  <a:pt x="1766805" y="347526"/>
                  <a:pt x="1844516" y="347526"/>
                  <a:pt x="1801418" y="282821"/>
                </a:cubicBezTo>
                <a:lnTo>
                  <a:pt x="1668847" y="83755"/>
                </a:lnTo>
                <a:cubicBezTo>
                  <a:pt x="1668847" y="83755"/>
                  <a:pt x="1625762" y="19050"/>
                  <a:pt x="1548038" y="19050"/>
                </a:cubicBezTo>
                <a:lnTo>
                  <a:pt x="241865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1177212" y="1825531"/>
            <a:ext cx="117740" cy="58587"/>
          </a:xfrm>
          <a:custGeom>
            <a:avLst/>
            <a:gdLst>
              <a:gd name="connsiteX0" fmla="*/ 129787 w 129787"/>
              <a:gd name="connsiteY0" fmla="*/ 0 h 64581"/>
              <a:gd name="connsiteX1" fmla="*/ 107745 w 129787"/>
              <a:gd name="connsiteY1" fmla="*/ 64581 h 64581"/>
              <a:gd name="connsiteX2" fmla="*/ 0 w 129787"/>
              <a:gd name="connsiteY2" fmla="*/ 64581 h 64581"/>
              <a:gd name="connsiteX3" fmla="*/ 22056 w 129787"/>
              <a:gd name="connsiteY3" fmla="*/ 0 h 64581"/>
              <a:gd name="connsiteX4" fmla="*/ 129787 w 129787"/>
              <a:gd name="connsiteY4" fmla="*/ 0 h 64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787" h="64581">
                <a:moveTo>
                  <a:pt x="129787" y="0"/>
                </a:moveTo>
                <a:lnTo>
                  <a:pt x="107745" y="64581"/>
                </a:lnTo>
                <a:lnTo>
                  <a:pt x="0" y="64581"/>
                </a:lnTo>
                <a:lnTo>
                  <a:pt x="22056" y="0"/>
                </a:lnTo>
                <a:lnTo>
                  <a:pt x="129787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1173861" y="1793529"/>
            <a:ext cx="103303" cy="77162"/>
          </a:xfrm>
          <a:custGeom>
            <a:avLst/>
            <a:gdLst>
              <a:gd name="connsiteX0" fmla="*/ 18217 w 113872"/>
              <a:gd name="connsiteY0" fmla="*/ 31707 h 85057"/>
              <a:gd name="connsiteX1" fmla="*/ 19451 w 113872"/>
              <a:gd name="connsiteY1" fmla="*/ 28059 h 85057"/>
              <a:gd name="connsiteX2" fmla="*/ 23303 w 113872"/>
              <a:gd name="connsiteY2" fmla="*/ 28059 h 85057"/>
              <a:gd name="connsiteX3" fmla="*/ 113872 w 113872"/>
              <a:gd name="connsiteY3" fmla="*/ 28059 h 85057"/>
              <a:gd name="connsiteX4" fmla="*/ 113872 w 113872"/>
              <a:gd name="connsiteY4" fmla="*/ 16498 h 85057"/>
              <a:gd name="connsiteX5" fmla="*/ 73996 w 113872"/>
              <a:gd name="connsiteY5" fmla="*/ 16498 h 85057"/>
              <a:gd name="connsiteX6" fmla="*/ 59506 w 113872"/>
              <a:gd name="connsiteY6" fmla="*/ 0 h 85057"/>
              <a:gd name="connsiteX7" fmla="*/ 7073 w 113872"/>
              <a:gd name="connsiteY7" fmla="*/ 0 h 85057"/>
              <a:gd name="connsiteX8" fmla="*/ 0 w 113872"/>
              <a:gd name="connsiteY8" fmla="*/ 16498 h 85057"/>
              <a:gd name="connsiteX9" fmla="*/ 0 w 113872"/>
              <a:gd name="connsiteY9" fmla="*/ 85057 h 85057"/>
              <a:gd name="connsiteX10" fmla="*/ 18217 w 113872"/>
              <a:gd name="connsiteY10" fmla="*/ 31707 h 850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13872" h="85057">
                <a:moveTo>
                  <a:pt x="18217" y="31707"/>
                </a:moveTo>
                <a:lnTo>
                  <a:pt x="19451" y="28059"/>
                </a:lnTo>
                <a:lnTo>
                  <a:pt x="23303" y="28059"/>
                </a:lnTo>
                <a:lnTo>
                  <a:pt x="113872" y="28059"/>
                </a:lnTo>
                <a:lnTo>
                  <a:pt x="113872" y="16498"/>
                </a:lnTo>
                <a:lnTo>
                  <a:pt x="73996" y="16498"/>
                </a:lnTo>
                <a:lnTo>
                  <a:pt x="59506" y="0"/>
                </a:lnTo>
                <a:lnTo>
                  <a:pt x="7073" y="0"/>
                </a:lnTo>
                <a:lnTo>
                  <a:pt x="0" y="16498"/>
                </a:lnTo>
                <a:lnTo>
                  <a:pt x="0" y="85057"/>
                </a:lnTo>
                <a:lnTo>
                  <a:pt x="18217" y="3170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952548" y="1928509"/>
            <a:ext cx="4723602" cy="2398187"/>
          </a:xfrm>
          <a:custGeom>
            <a:avLst/>
            <a:gdLst>
              <a:gd name="connsiteX0" fmla="*/ 77710 w 5206896"/>
              <a:gd name="connsiteY0" fmla="*/ 0 h 2643557"/>
              <a:gd name="connsiteX1" fmla="*/ 0 w 5206896"/>
              <a:gd name="connsiteY1" fmla="*/ 77747 h 2643557"/>
              <a:gd name="connsiteX2" fmla="*/ 0 w 5206896"/>
              <a:gd name="connsiteY2" fmla="*/ 2643557 h 2643557"/>
              <a:gd name="connsiteX3" fmla="*/ 5206896 w 5206896"/>
              <a:gd name="connsiteY3" fmla="*/ 2643557 h 2643557"/>
              <a:gd name="connsiteX4" fmla="*/ 5206896 w 5206896"/>
              <a:gd name="connsiteY4" fmla="*/ 77747 h 2643557"/>
              <a:gd name="connsiteX5" fmla="*/ 5129198 w 5206896"/>
              <a:gd name="connsiteY5" fmla="*/ 0 h 2643557"/>
              <a:gd name="connsiteX6" fmla="*/ 77710 w 5206896"/>
              <a:gd name="connsiteY6" fmla="*/ 0 h 26435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206896" h="2643557">
                <a:moveTo>
                  <a:pt x="77710" y="0"/>
                </a:moveTo>
                <a:cubicBezTo>
                  <a:pt x="77710" y="0"/>
                  <a:pt x="0" y="0"/>
                  <a:pt x="0" y="77747"/>
                </a:cubicBezTo>
                <a:lnTo>
                  <a:pt x="0" y="2643557"/>
                </a:lnTo>
                <a:lnTo>
                  <a:pt x="5206896" y="2643557"/>
                </a:lnTo>
                <a:lnTo>
                  <a:pt x="5206896" y="77747"/>
                </a:lnTo>
                <a:cubicBezTo>
                  <a:pt x="5206896" y="77747"/>
                  <a:pt x="5206896" y="0"/>
                  <a:pt x="5129198" y="0"/>
                </a:cubicBezTo>
                <a:lnTo>
                  <a:pt x="77710" y="0"/>
                </a:lnTo>
              </a:path>
            </a:pathLst>
          </a:custGeom>
          <a:solidFill>
            <a:srgbClr val="DEF1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6110318" y="1992315"/>
            <a:ext cx="3528376" cy="11521"/>
          </a:xfrm>
          <a:custGeom>
            <a:avLst/>
            <a:gdLst>
              <a:gd name="connsiteX0" fmla="*/ 6350 w 3889381"/>
              <a:gd name="connsiteY0" fmla="*/ 6350 h 12700"/>
              <a:gd name="connsiteX1" fmla="*/ 3883031 w 3889381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89381" h="12700">
                <a:moveTo>
                  <a:pt x="6350" y="6350"/>
                </a:moveTo>
                <a:lnTo>
                  <a:pt x="3883031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6110318" y="4308939"/>
            <a:ext cx="3528376" cy="11521"/>
          </a:xfrm>
          <a:custGeom>
            <a:avLst/>
            <a:gdLst>
              <a:gd name="connsiteX0" fmla="*/ 6350 w 3889381"/>
              <a:gd name="connsiteY0" fmla="*/ 6350 h 12700"/>
              <a:gd name="connsiteX1" fmla="*/ 3883031 w 3889381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89381" h="12700">
                <a:moveTo>
                  <a:pt x="6350" y="6350"/>
                </a:moveTo>
                <a:lnTo>
                  <a:pt x="3883031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6229488" y="2147212"/>
            <a:ext cx="3237739" cy="2023563"/>
          </a:xfrm>
          <a:custGeom>
            <a:avLst/>
            <a:gdLst>
              <a:gd name="connsiteX0" fmla="*/ 6350 w 3569008"/>
              <a:gd name="connsiteY0" fmla="*/ 2224254 h 2230604"/>
              <a:gd name="connsiteX1" fmla="*/ 3562658 w 3569008"/>
              <a:gd name="connsiteY1" fmla="*/ 2224254 h 2230604"/>
              <a:gd name="connsiteX2" fmla="*/ 3562658 w 3569008"/>
              <a:gd name="connsiteY2" fmla="*/ 6350 h 2230604"/>
              <a:gd name="connsiteX3" fmla="*/ 6350 w 3569008"/>
              <a:gd name="connsiteY3" fmla="*/ 6350 h 2230604"/>
              <a:gd name="connsiteX4" fmla="*/ 6350 w 3569008"/>
              <a:gd name="connsiteY4" fmla="*/ 2224254 h 22306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69008" h="2230604">
                <a:moveTo>
                  <a:pt x="6350" y="2224254"/>
                </a:moveTo>
                <a:lnTo>
                  <a:pt x="3562658" y="2224254"/>
                </a:lnTo>
                <a:lnTo>
                  <a:pt x="3562658" y="6350"/>
                </a:lnTo>
                <a:lnTo>
                  <a:pt x="6350" y="6350"/>
                </a:lnTo>
                <a:lnTo>
                  <a:pt x="6350" y="222425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31" y="941049"/>
            <a:ext cx="10324338" cy="583122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48852" y="1206037"/>
            <a:ext cx="3478516" cy="15737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57"/>
              </a:lnSpc>
              <a:tabLst>
                <a:tab pos="460858" algn="l"/>
                <a:tab pos="702808" algn="l"/>
              </a:tabLst>
            </a:pP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002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.jsx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css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적용하기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460858" algn="l"/>
                <a:tab pos="702808" algn="l"/>
              </a:tabLst>
            </a:pPr>
            <a:r>
              <a:rPr lang="en-US" altLang="zh-CN" sz="1633" dirty="0"/>
              <a:t>		</a:t>
            </a:r>
            <a:r>
              <a:rPr lang="en-US" altLang="zh-CN" sz="685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App.js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089"/>
              </a:lnSpc>
              <a:tabLst>
                <a:tab pos="460858" algn="l"/>
                <a:tab pos="702808" algn="l"/>
              </a:tabLst>
            </a:pPr>
            <a:r>
              <a:rPr lang="en-US" altLang="zh-CN" sz="1633" dirty="0"/>
              <a:t>	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85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85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React</a:t>
            </a:r>
            <a:r>
              <a:rPr lang="en-US" altLang="zh-CN" sz="85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85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'react';</a:t>
            </a:r>
          </a:p>
          <a:p>
            <a:pPr>
              <a:lnSpc>
                <a:spcPts val="1361"/>
              </a:lnSpc>
              <a:tabLst>
                <a:tab pos="460858" algn="l"/>
                <a:tab pos="702808" algn="l"/>
              </a:tabLst>
            </a:pPr>
            <a:r>
              <a:rPr lang="en-US" altLang="zh-CN" sz="1633" dirty="0"/>
              <a:t>	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85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85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'./App.css';</a:t>
            </a:r>
          </a:p>
          <a:p>
            <a:pPr>
              <a:lnSpc>
                <a:spcPts val="1361"/>
              </a:lnSpc>
              <a:tabLst>
                <a:tab pos="460858" algn="l"/>
                <a:tab pos="702808" algn="l"/>
              </a:tabLst>
            </a:pPr>
            <a:r>
              <a:rPr lang="en-US" altLang="zh-CN" sz="1633" dirty="0"/>
              <a:t>	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1361"/>
              </a:lnSpc>
              <a:tabLst>
                <a:tab pos="460858" algn="l"/>
                <a:tab pos="702808" algn="l"/>
              </a:tabLst>
            </a:pPr>
            <a:r>
              <a:rPr lang="en-US" altLang="zh-CN" sz="1633" dirty="0"/>
              <a:t>	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</a:t>
            </a:r>
            <a:r>
              <a:rPr lang="en-US" altLang="zh-CN" sz="85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function</a:t>
            </a:r>
            <a:r>
              <a:rPr lang="en-US" altLang="zh-CN" sz="85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App()</a:t>
            </a:r>
            <a:r>
              <a:rPr lang="en-US" altLang="zh-CN" sz="85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40573" y="2738358"/>
            <a:ext cx="129203" cy="10681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</a:t>
            </a:r>
          </a:p>
          <a:p>
            <a:pPr>
              <a:lnSpc>
                <a:spcPts val="1361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1361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7</a:t>
            </a:r>
          </a:p>
          <a:p>
            <a:pPr>
              <a:lnSpc>
                <a:spcPts val="1361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8</a:t>
            </a:r>
          </a:p>
          <a:p>
            <a:pPr>
              <a:lnSpc>
                <a:spcPts val="1361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9</a:t>
            </a:r>
          </a:p>
          <a:p>
            <a:pPr>
              <a:lnSpc>
                <a:spcPts val="1361"/>
              </a:lnSpc>
              <a:tabLst>
                <a:tab pos="69129" algn="l"/>
              </a:tabLst>
            </a:pP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363167" y="2738358"/>
            <a:ext cx="1705916" cy="10681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115214" algn="l"/>
                <a:tab pos="230429" algn="l"/>
              </a:tabLst>
            </a:pP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85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(</a:t>
            </a:r>
          </a:p>
          <a:p>
            <a:pPr>
              <a:lnSpc>
                <a:spcPts val="1361"/>
              </a:lnSpc>
              <a:tabLst>
                <a:tab pos="115214" algn="l"/>
                <a:tab pos="230429" algn="l"/>
              </a:tabLst>
            </a:pPr>
            <a:r>
              <a:rPr lang="en-US" altLang="zh-CN" sz="1633" dirty="0"/>
              <a:t>	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&lt;div&gt;</a:t>
            </a:r>
          </a:p>
          <a:p>
            <a:pPr>
              <a:lnSpc>
                <a:spcPts val="1361"/>
              </a:lnSpc>
              <a:tabLst>
                <a:tab pos="115214" algn="l"/>
                <a:tab pos="230429" algn="l"/>
              </a:tabLst>
            </a:pPr>
            <a:r>
              <a:rPr lang="en-US" altLang="zh-CN" sz="1633" dirty="0"/>
              <a:t>		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&lt;h1&gt;Start</a:t>
            </a:r>
            <a:r>
              <a:rPr lang="en-US" altLang="zh-CN" sz="85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React</a:t>
            </a:r>
            <a:r>
              <a:rPr lang="en-US" altLang="zh-CN" sz="85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200!&lt;/h1&gt;</a:t>
            </a:r>
          </a:p>
          <a:p>
            <a:pPr>
              <a:lnSpc>
                <a:spcPts val="1361"/>
              </a:lnSpc>
              <a:tabLst>
                <a:tab pos="115214" algn="l"/>
                <a:tab pos="230429" algn="l"/>
              </a:tabLst>
            </a:pPr>
            <a:r>
              <a:rPr lang="en-US" altLang="zh-CN" sz="1633" dirty="0"/>
              <a:t>		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&lt;p&gt;CSS</a:t>
            </a:r>
            <a:r>
              <a:rPr lang="en-US" altLang="zh-CN" sz="767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767" dirty="0">
                <a:solidFill>
                  <a:srgbClr val="231F20"/>
                </a:solidFill>
                <a:latin typeface="나눔고딕" pitchFamily="18" charset="0"/>
                <a:cs typeface="나눔고딕" pitchFamily="18" charset="0"/>
              </a:rPr>
              <a:t>적용하기</a:t>
            </a:r>
            <a:r>
              <a:rPr lang="en-US" altLang="zh-CN" sz="85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&lt;/p&gt;</a:t>
            </a:r>
          </a:p>
          <a:p>
            <a:pPr>
              <a:lnSpc>
                <a:spcPts val="1361"/>
              </a:lnSpc>
              <a:tabLst>
                <a:tab pos="115214" algn="l"/>
                <a:tab pos="230429" algn="l"/>
              </a:tabLst>
            </a:pPr>
            <a:r>
              <a:rPr lang="en-US" altLang="zh-CN" sz="1633" dirty="0"/>
              <a:t>	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&lt;/div&gt;</a:t>
            </a:r>
          </a:p>
          <a:p>
            <a:pPr>
              <a:lnSpc>
                <a:spcPts val="1361"/>
              </a:lnSpc>
              <a:tabLst>
                <a:tab pos="115214" algn="l"/>
                <a:tab pos="230429" algn="l"/>
              </a:tabLst>
            </a:pP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948404" y="3798309"/>
            <a:ext cx="5272277" cy="15065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11</a:t>
            </a:r>
            <a:r>
              <a:rPr lang="en-US" altLang="zh-CN" sz="85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361"/>
              </a:lnSpc>
              <a:tabLst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12</a:t>
            </a:r>
          </a:p>
          <a:p>
            <a:pPr>
              <a:lnSpc>
                <a:spcPts val="1361"/>
              </a:lnSpc>
              <a:tabLst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13</a:t>
            </a:r>
            <a:r>
              <a:rPr lang="en-US" altLang="zh-CN" sz="85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export</a:t>
            </a:r>
            <a:r>
              <a:rPr lang="en-US" altLang="zh-CN" sz="85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default</a:t>
            </a:r>
            <a:r>
              <a:rPr lang="en-US" altLang="zh-CN" sz="85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5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App;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92172" algn="l"/>
              </a:tabLst>
            </a:pPr>
            <a:r>
              <a:rPr lang="en-US" altLang="zh-CN" sz="97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App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js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와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같은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폴더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경로에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위치한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App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css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를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임포트한다.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App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css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가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App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js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보다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한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단계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상위</a:t>
            </a:r>
          </a:p>
          <a:p>
            <a:pPr>
              <a:lnSpc>
                <a:spcPts val="1542"/>
              </a:lnSpc>
              <a:tabLst>
                <a:tab pos="92172" algn="l"/>
              </a:tabLst>
            </a:pP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폴더에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위치한다면,</a:t>
            </a:r>
            <a:r>
              <a:rPr lang="en-US" altLang="zh-CN" sz="88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8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88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8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'./../App.css'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와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같이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사용해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상위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경로에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접근해야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한다.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92172" algn="l"/>
              </a:tabLst>
            </a:pPr>
            <a:r>
              <a:rPr lang="en-US" altLang="zh-CN" sz="97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App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css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에서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작성돼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있는</a:t>
            </a:r>
            <a:r>
              <a:rPr lang="en-US" altLang="zh-CN" sz="88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8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88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8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div</a:t>
            </a:r>
            <a:r>
              <a:rPr lang="en-US" altLang="zh-CN" sz="88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8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와</a:t>
            </a:r>
            <a:r>
              <a:rPr lang="en-US" altLang="zh-CN" sz="88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8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88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8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h1</a:t>
            </a:r>
            <a:r>
              <a:rPr lang="en-US" altLang="zh-CN" sz="88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8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태그에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스타일이</a:t>
            </a:r>
            <a:r>
              <a:rPr lang="en-US" altLang="zh-CN" sz="9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적용된다.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22119" y="4570231"/>
            <a:ext cx="354264" cy="6997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115214" algn="l"/>
              </a:tabLst>
            </a:pPr>
            <a:r>
              <a:rPr lang="en-US" altLang="zh-CN" sz="1633" dirty="0"/>
              <a:t>	</a:t>
            </a:r>
            <a:r>
              <a:rPr lang="en-US" altLang="zh-CN" sz="832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2</a:t>
            </a:r>
            <a:r>
              <a:rPr lang="en-US" altLang="zh-CN" sz="10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7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115214" algn="l"/>
              </a:tabLst>
            </a:pPr>
            <a:r>
              <a:rPr lang="en-US" altLang="zh-CN" sz="832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6~9</a:t>
            </a:r>
            <a:r>
              <a:rPr lang="en-US" altLang="zh-CN" sz="107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7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548968" y="1805140"/>
            <a:ext cx="532197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97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실행</a:t>
            </a:r>
            <a:r>
              <a:rPr lang="en-US" altLang="zh-CN" sz="97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결과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6B81D3C-CC9B-4F01-BF6B-65D2422E7E9D}"/>
              </a:ext>
            </a:extLst>
          </p:cNvPr>
          <p:cNvSpPr txBox="1">
            <a:spLocks/>
          </p:cNvSpPr>
          <p:nvPr/>
        </p:nvSpPr>
        <p:spPr>
          <a:xfrm>
            <a:off x="366022" y="183715"/>
            <a:ext cx="9842640" cy="767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ea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5400" dirty="0"/>
              <a:t>처음 시작해보는 예제</a:t>
            </a:r>
          </a:p>
        </p:txBody>
      </p:sp>
      <p:sp>
        <p:nvSpPr>
          <p:cNvPr id="19" name="슬라이드 번호 개체 틀 3">
            <a:extLst>
              <a:ext uri="{FF2B5EF4-FFF2-40B4-BE49-F238E27FC236}">
                <a16:creationId xmlns:a16="http://schemas.microsoft.com/office/drawing/2014/main" id="{1191B2EF-A490-4E48-B430-EB3B0A96D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090" y="306003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altLang="ko-KR" smtClean="0"/>
              <a:pPr/>
              <a:t>16</a:t>
            </a:fld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C2CC4-E40B-42C0-8282-2AEC8FA6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fontAlgn="base"/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JSX</a:t>
            </a:r>
            <a:endParaRPr lang="en-US" altLang="ko-KR" b="1" i="0" dirty="0">
              <a:solidFill>
                <a:srgbClr val="222222"/>
              </a:solidFill>
              <a:effectLst/>
              <a:latin typeface="Lat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3C6147-9B1A-400B-A887-574C59672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컴포넌트 파일 파헤치기</a:t>
            </a:r>
          </a:p>
          <a:p>
            <a:r>
              <a:rPr lang="ko-KR" altLang="en-US" dirty="0"/>
              <a:t>이전에 만든 프로젝트를 하나 열어보자</a:t>
            </a:r>
            <a:r>
              <a:rPr lang="en-US" altLang="ko-KR" dirty="0"/>
              <a:t>. </a:t>
            </a:r>
            <a:r>
              <a:rPr lang="ko-KR" altLang="en-US" dirty="0"/>
              <a:t>그림과 같은 프로젝트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확인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리액트를</a:t>
            </a:r>
            <a:r>
              <a:rPr lang="ko-KR" altLang="en-US" dirty="0"/>
              <a:t> 사용하면 웹 애플리케이션에서 사용하는 유저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인터페이스를 재사용 가능한 컴포넌트로 분리하여 </a:t>
            </a:r>
            <a:r>
              <a:rPr lang="ko-KR" altLang="en-US" dirty="0" err="1"/>
              <a:t>작성함으로서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프로젝트의 유지보수성을 우수하게 </a:t>
            </a:r>
            <a:r>
              <a:rPr lang="ko-KR" altLang="en-US" dirty="0" err="1"/>
              <a:t>해줌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8AE6A7-5191-478A-B11C-C3A70F104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17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A3D7E8-9494-40D7-A460-3934F1A62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0" y="1358538"/>
            <a:ext cx="37338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75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CF34D-AEA3-4E4E-BACF-62EAD044A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JSX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4332AD-0D37-4DA5-9AE9-2576975B5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89" y="1152525"/>
            <a:ext cx="10769499" cy="5705475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여기서 컴포넌트에 해당하는 코드는</a:t>
            </a:r>
            <a:r>
              <a:rPr lang="en-US" altLang="ko-KR" dirty="0"/>
              <a:t>, App.js</a:t>
            </a:r>
            <a:r>
              <a:rPr lang="ko-KR" altLang="en-US" dirty="0"/>
              <a:t>에서 확인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2100" dirty="0"/>
          </a:p>
          <a:p>
            <a:endParaRPr lang="en-US" altLang="ko-KR" sz="2100" dirty="0"/>
          </a:p>
          <a:p>
            <a:endParaRPr lang="en-US" altLang="ko-KR" sz="2100" dirty="0"/>
          </a:p>
          <a:p>
            <a:pPr>
              <a:lnSpc>
                <a:spcPct val="120000"/>
              </a:lnSpc>
            </a:pPr>
            <a:endParaRPr lang="en-US" altLang="ko-KR" sz="2100" dirty="0"/>
          </a:p>
          <a:p>
            <a:pPr>
              <a:lnSpc>
                <a:spcPct val="120000"/>
              </a:lnSpc>
            </a:pPr>
            <a:r>
              <a:rPr lang="ko-KR" altLang="en-US" sz="2100" dirty="0"/>
              <a:t>익숙한 코드일 수도 있고</a:t>
            </a:r>
            <a:r>
              <a:rPr lang="en-US" altLang="ko-KR" sz="2100" dirty="0"/>
              <a:t>, </a:t>
            </a:r>
            <a:r>
              <a:rPr lang="ko-KR" altLang="en-US" sz="2100" dirty="0"/>
              <a:t>아닌 학생도 있을 듯</a:t>
            </a:r>
            <a:r>
              <a:rPr lang="en-US" altLang="ko-KR" sz="2100" dirty="0"/>
              <a:t>!! </a:t>
            </a:r>
          </a:p>
          <a:p>
            <a:pPr lvl="1">
              <a:lnSpc>
                <a:spcPct val="120000"/>
              </a:lnSpc>
            </a:pPr>
            <a:r>
              <a:rPr lang="ko-KR" altLang="en-US" sz="1900" dirty="0"/>
              <a:t>상단에 있는 코드부터 순서대로 확인하면서 </a:t>
            </a:r>
            <a:r>
              <a:rPr lang="ko-KR" altLang="en-US" sz="1900" dirty="0" err="1"/>
              <a:t>리액트</a:t>
            </a:r>
            <a:r>
              <a:rPr lang="ko-KR" altLang="en-US" sz="1900" dirty="0"/>
              <a:t> 코드를 이해해보자 </a:t>
            </a:r>
            <a:endParaRPr lang="en-US" altLang="ko-KR" sz="1900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933379-1B08-4D30-BB75-036DFBC6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18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2BBDB6-5FCE-4EC3-9104-1B4DAD32E67F}"/>
              </a:ext>
            </a:extLst>
          </p:cNvPr>
          <p:cNvSpPr/>
          <p:nvPr/>
        </p:nvSpPr>
        <p:spPr>
          <a:xfrm>
            <a:off x="829040" y="1552575"/>
            <a:ext cx="9582150" cy="4400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logo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'./</a:t>
            </a:r>
            <a:r>
              <a:rPr lang="en-US" altLang="ko-KR" sz="1400" b="0" i="0" dirty="0" err="1">
                <a:solidFill>
                  <a:srgbClr val="98C379"/>
                </a:solidFill>
                <a:effectLst/>
                <a:latin typeface="Monaco"/>
              </a:rPr>
              <a:t>logo.svg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'./App.css’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endParaRPr lang="en-US" altLang="ko-KR" sz="14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App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400" b="0" i="0" dirty="0" err="1">
                <a:solidFill>
                  <a:srgbClr val="D19A66"/>
                </a:solidFill>
                <a:effectLst/>
                <a:latin typeface="inherit"/>
              </a:rPr>
              <a:t>className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"App"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inherit"/>
              </a:rPr>
              <a:t>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header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400" b="0" i="0" dirty="0" err="1">
                <a:solidFill>
                  <a:srgbClr val="D19A66"/>
                </a:solidFill>
                <a:effectLst/>
                <a:latin typeface="inherit"/>
              </a:rPr>
              <a:t>className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"App-header"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 err="1">
                <a:solidFill>
                  <a:srgbClr val="E06C75"/>
                </a:solidFill>
                <a:effectLst/>
                <a:latin typeface="inherit"/>
              </a:rPr>
              <a:t>img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400" b="0" i="0" dirty="0" err="1">
                <a:solidFill>
                  <a:srgbClr val="D19A66"/>
                </a:solidFill>
                <a:effectLst/>
                <a:latin typeface="inherit"/>
              </a:rPr>
              <a:t>src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{logo}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400" b="0" i="0" dirty="0" err="1">
                <a:solidFill>
                  <a:srgbClr val="D19A66"/>
                </a:solidFill>
                <a:effectLst/>
                <a:latin typeface="inherit"/>
              </a:rPr>
              <a:t>className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"App-logo"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inherit"/>
              </a:rPr>
              <a:t>alt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"logo"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/&gt;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h1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400" b="0" i="0" dirty="0" err="1">
                <a:solidFill>
                  <a:srgbClr val="D19A66"/>
                </a:solidFill>
                <a:effectLst/>
                <a:latin typeface="inherit"/>
              </a:rPr>
              <a:t>className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"App-title"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Welcome to React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h1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header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inherit"/>
              </a:rPr>
              <a:t>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p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400" b="0" i="0" dirty="0" err="1">
                <a:solidFill>
                  <a:srgbClr val="D19A66"/>
                </a:solidFill>
                <a:effectLst/>
                <a:latin typeface="inherit"/>
              </a:rPr>
              <a:t>className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"App-intro"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To get started, edit 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code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src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/App.js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code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and save to reload.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p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 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}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export default App;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17051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175DA-D774-44FB-AD73-BBF60A89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3"/>
              </a:rPr>
              <a:t>JSX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0F2B13-7D31-4864-871C-A89F2A41F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89" y="2559122"/>
            <a:ext cx="11235861" cy="3992875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import : </a:t>
            </a:r>
            <a:r>
              <a:rPr lang="ko-KR" altLang="en-US" dirty="0"/>
              <a:t>무엇을 불러온다는 것</a:t>
            </a:r>
            <a:r>
              <a:rPr lang="en-US" altLang="ko-KR" dirty="0"/>
              <a:t> 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첫번째 코드는 </a:t>
            </a:r>
            <a:r>
              <a:rPr lang="ko-KR" altLang="en-US" dirty="0" err="1"/>
              <a:t>리액트와</a:t>
            </a:r>
            <a:r>
              <a:rPr lang="ko-KR" altLang="en-US" dirty="0"/>
              <a:t> 그 내부의 </a:t>
            </a:r>
            <a:r>
              <a:rPr lang="en-US" altLang="ko-KR" dirty="0"/>
              <a:t>Component</a:t>
            </a:r>
            <a:r>
              <a:rPr lang="ko-KR" altLang="en-US" dirty="0"/>
              <a:t>를 불러옴</a:t>
            </a:r>
            <a:r>
              <a:rPr lang="en-US" altLang="ko-KR" dirty="0"/>
              <a:t> 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파일에서 </a:t>
            </a:r>
            <a:r>
              <a:rPr lang="en-US" altLang="ko-KR" dirty="0"/>
              <a:t>JSX </a:t>
            </a:r>
            <a:r>
              <a:rPr lang="ko-KR" altLang="en-US" dirty="0"/>
              <a:t>를 사용하려면</a:t>
            </a:r>
            <a:r>
              <a:rPr lang="en-US" altLang="ko-KR" dirty="0"/>
              <a:t>, </a:t>
            </a:r>
            <a:r>
              <a:rPr lang="ko-KR" altLang="en-US" dirty="0"/>
              <a:t>꼭 </a:t>
            </a:r>
            <a:r>
              <a:rPr lang="en-US" altLang="ko-KR" dirty="0"/>
              <a:t>React </a:t>
            </a:r>
            <a:r>
              <a:rPr lang="ko-KR" altLang="en-US" dirty="0"/>
              <a:t>를 </a:t>
            </a:r>
            <a:r>
              <a:rPr lang="en-US" altLang="ko-KR" dirty="0"/>
              <a:t>import </a:t>
            </a:r>
            <a:r>
              <a:rPr lang="ko-KR" altLang="en-US" dirty="0"/>
              <a:t>해야 함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다음 코드는 같은 디렉토리에 있는 파일 </a:t>
            </a:r>
            <a:r>
              <a:rPr lang="en-US" altLang="ko-KR" dirty="0" err="1"/>
              <a:t>logo.svg</a:t>
            </a:r>
            <a:r>
              <a:rPr lang="en-US" altLang="ko-KR" dirty="0"/>
              <a:t> </a:t>
            </a:r>
            <a:r>
              <a:rPr lang="ko-KR" altLang="en-US" dirty="0"/>
              <a:t>과 </a:t>
            </a:r>
            <a:r>
              <a:rPr lang="en-US" altLang="ko-KR" dirty="0"/>
              <a:t>App.css </a:t>
            </a:r>
            <a:r>
              <a:rPr lang="ko-KR" altLang="en-US" dirty="0"/>
              <a:t>파일을 불러옴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import </a:t>
            </a:r>
            <a:r>
              <a:rPr lang="ko-KR" altLang="en-US" dirty="0"/>
              <a:t>를 하는 것은</a:t>
            </a:r>
            <a:r>
              <a:rPr lang="en-US" altLang="ko-KR" dirty="0"/>
              <a:t>, webpack</a:t>
            </a:r>
            <a:r>
              <a:rPr lang="ko-KR" altLang="en-US" dirty="0"/>
              <a:t>을 사용하기에 가능한 작업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Import</a:t>
            </a:r>
            <a:r>
              <a:rPr lang="ko-KR" altLang="en-US" dirty="0"/>
              <a:t>를 하면 나중에 프로젝트를 빌드하게 됐을 때 </a:t>
            </a:r>
            <a:r>
              <a:rPr lang="ko-KR" altLang="en-US" dirty="0" err="1"/>
              <a:t>웹팩에서</a:t>
            </a:r>
            <a:r>
              <a:rPr lang="ko-KR" altLang="en-US" dirty="0"/>
              <a:t> 파일의 확장자에 따라 다른 작업을 진행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Ex. CSS </a:t>
            </a:r>
            <a:r>
              <a:rPr lang="ko-KR" altLang="en-US" dirty="0"/>
              <a:t>파일</a:t>
            </a:r>
            <a:r>
              <a:rPr lang="en-US" altLang="ko-KR" dirty="0"/>
              <a:t>:</a:t>
            </a:r>
            <a:r>
              <a:rPr lang="ko-KR" altLang="en-US" dirty="0"/>
              <a:t> 프로젝트에서 사용한 프로젝트를 한 파일에 모두 결합해주는 작업을 진행</a:t>
            </a:r>
            <a:r>
              <a:rPr lang="en-US" altLang="ko-KR" dirty="0"/>
              <a:t> </a:t>
            </a:r>
          </a:p>
          <a:p>
            <a:pPr lvl="2">
              <a:lnSpc>
                <a:spcPct val="120000"/>
              </a:lnSpc>
            </a:pPr>
            <a:r>
              <a:rPr lang="ko-KR" altLang="en-US" dirty="0"/>
              <a:t>자바스크립트 파일</a:t>
            </a:r>
            <a:r>
              <a:rPr lang="en-US" altLang="ko-KR" dirty="0"/>
              <a:t>:</a:t>
            </a:r>
            <a:r>
              <a:rPr lang="ko-KR" altLang="en-US" dirty="0"/>
              <a:t> 모든 코드들이 제대로 로딩되게끔 순서를 설정하고 하나의 파일로 결합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84FF48-5955-447B-8A1F-E5ECA22E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19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1E1B59-3D0A-4417-8041-C6854A779EF7}"/>
              </a:ext>
            </a:extLst>
          </p:cNvPr>
          <p:cNvSpPr/>
          <p:nvPr/>
        </p:nvSpPr>
        <p:spPr>
          <a:xfrm>
            <a:off x="625888" y="1314450"/>
            <a:ext cx="10401300" cy="1003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 logo </a:t>
            </a:r>
            <a:r>
              <a:rPr lang="en-US" altLang="ko-KR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b="0" i="0" dirty="0">
                <a:solidFill>
                  <a:srgbClr val="98C379"/>
                </a:solidFill>
                <a:effectLst/>
                <a:latin typeface="Monaco"/>
              </a:rPr>
              <a:t>'./</a:t>
            </a:r>
            <a:r>
              <a:rPr lang="en-US" altLang="ko-KR" b="0" i="0" dirty="0" err="1">
                <a:solidFill>
                  <a:srgbClr val="98C379"/>
                </a:solidFill>
                <a:effectLst/>
                <a:latin typeface="Monaco"/>
              </a:rPr>
              <a:t>logo.svg</a:t>
            </a:r>
            <a:r>
              <a:rPr lang="en-US" altLang="ko-KR" b="0" i="0" dirty="0">
                <a:solidFill>
                  <a:srgbClr val="98C379"/>
                </a:solidFill>
                <a:effectLst/>
                <a:latin typeface="Monaco"/>
              </a:rPr>
              <a:t>’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b="0" i="0" dirty="0">
                <a:solidFill>
                  <a:srgbClr val="98C379"/>
                </a:solidFill>
                <a:effectLst/>
                <a:latin typeface="Monaco"/>
              </a:rPr>
              <a:t>'./App.css'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18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3BCDF-FD4A-426C-BB0E-EB3F0E953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i="0" u="none" strike="noStrike" dirty="0" err="1">
                <a:solidFill>
                  <a:srgbClr val="222222"/>
                </a:solidFill>
                <a:effectLst/>
                <a:latin typeface="inherit"/>
                <a:hlinkClick r:id="rId2"/>
              </a:rPr>
              <a:t>리액트는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 무엇인가</a:t>
            </a:r>
            <a:br>
              <a:rPr lang="ko-KR" altLang="en-US" b="1" i="0" dirty="0">
                <a:solidFill>
                  <a:srgbClr val="222222"/>
                </a:solidFill>
                <a:effectLst/>
                <a:latin typeface="Lato"/>
              </a:rPr>
            </a:br>
            <a:br>
              <a:rPr lang="ko-KR" altLang="en-US" b="1" i="0" dirty="0">
                <a:solidFill>
                  <a:srgbClr val="222222"/>
                </a:solidFill>
                <a:effectLst/>
                <a:latin typeface="Lato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A2D06D-74DC-4890-9248-80C1367FF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ko-KR" altLang="en-US" dirty="0" err="1"/>
              <a:t>프론트엔드</a:t>
            </a:r>
            <a:r>
              <a:rPr lang="ko-KR" altLang="en-US" dirty="0"/>
              <a:t> 라이브러리 </a:t>
            </a:r>
            <a:r>
              <a:rPr lang="en-US" altLang="ko-KR" dirty="0"/>
              <a:t>/ </a:t>
            </a:r>
            <a:r>
              <a:rPr lang="ko-KR" altLang="en-US" dirty="0"/>
              <a:t>프레임워크</a:t>
            </a:r>
          </a:p>
          <a:p>
            <a:pPr lvl="1" fontAlgn="base"/>
            <a:r>
              <a:rPr lang="ko-KR" altLang="en-US" dirty="0" err="1"/>
              <a:t>리액트는</a:t>
            </a:r>
            <a:r>
              <a:rPr lang="ko-KR" altLang="en-US" dirty="0"/>
              <a:t> 정말 인기있는 </a:t>
            </a:r>
            <a:r>
              <a:rPr lang="ko-KR" altLang="en-US" dirty="0" err="1"/>
              <a:t>프론트엔드</a:t>
            </a:r>
            <a:r>
              <a:rPr lang="ko-KR" altLang="en-US" dirty="0"/>
              <a:t> 라이브러리</a:t>
            </a:r>
            <a:endParaRPr lang="en-US" altLang="ko-KR" dirty="0"/>
          </a:p>
          <a:p>
            <a:pPr lvl="1" fontAlgn="base"/>
            <a:r>
              <a:rPr lang="ko-KR" altLang="en-US" dirty="0" err="1"/>
              <a:t>리액트에</a:t>
            </a:r>
            <a:r>
              <a:rPr lang="ko-KR" altLang="en-US" dirty="0"/>
              <a:t> 대해서 알아보기 전에</a:t>
            </a:r>
            <a:r>
              <a:rPr lang="en-US" altLang="ko-KR" dirty="0"/>
              <a:t>, </a:t>
            </a:r>
            <a:r>
              <a:rPr lang="ko-KR" altLang="en-US" dirty="0" err="1"/>
              <a:t>프론트엔드</a:t>
            </a:r>
            <a:r>
              <a:rPr lang="ko-KR" altLang="en-US" dirty="0"/>
              <a:t> 라이브러리가 정확히 무엇인지</a:t>
            </a:r>
            <a:r>
              <a:rPr lang="en-US" altLang="ko-KR" dirty="0"/>
              <a:t>, </a:t>
            </a:r>
            <a:r>
              <a:rPr lang="ko-KR" altLang="en-US" dirty="0"/>
              <a:t>그리고 왜 필요한지에 대해서 알아보자</a:t>
            </a:r>
            <a:r>
              <a:rPr lang="en-US" altLang="ko-KR" dirty="0"/>
              <a:t>.</a:t>
            </a:r>
          </a:p>
          <a:p>
            <a:pPr lvl="2" fontAlgn="base"/>
            <a:r>
              <a:rPr lang="ko-KR" altLang="en-US" dirty="0"/>
              <a:t>웹사이트를 만들기 위해선</a:t>
            </a:r>
            <a:r>
              <a:rPr lang="en-US" altLang="ko-KR" dirty="0"/>
              <a:t>, </a:t>
            </a:r>
            <a:r>
              <a:rPr lang="ko-KR" altLang="en-US" dirty="0"/>
              <a:t>사실 </a:t>
            </a:r>
            <a:r>
              <a:rPr lang="ko-KR" altLang="en-US" dirty="0" err="1"/>
              <a:t>프론트엔드</a:t>
            </a:r>
            <a:r>
              <a:rPr lang="ko-KR" altLang="en-US" dirty="0"/>
              <a:t> 라이브러리의 도움 없이도 만들 수 있음</a:t>
            </a:r>
            <a:r>
              <a:rPr lang="en-US" altLang="ko-KR" dirty="0"/>
              <a:t> </a:t>
            </a:r>
          </a:p>
          <a:p>
            <a:pPr lvl="2" fontAlgn="base"/>
            <a:r>
              <a:rPr lang="ko-KR" altLang="en-US" dirty="0"/>
              <a:t>단순히 정적 페이지를 만들 때는 자바스크립트 없이도</a:t>
            </a:r>
            <a:r>
              <a:rPr lang="en-US" altLang="ko-KR" dirty="0"/>
              <a:t>, </a:t>
            </a:r>
            <a:r>
              <a:rPr lang="ko-KR" altLang="en-US" dirty="0"/>
              <a:t>그냥 </a:t>
            </a:r>
            <a:r>
              <a:rPr lang="en-US" altLang="ko-KR" dirty="0"/>
              <a:t>HTML </a:t>
            </a:r>
            <a:r>
              <a:rPr lang="ko-KR" altLang="en-US" dirty="0"/>
              <a:t>과 </a:t>
            </a:r>
            <a:r>
              <a:rPr lang="en-US" altLang="ko-KR" dirty="0"/>
              <a:t>CSS </a:t>
            </a:r>
            <a:r>
              <a:rPr lang="ko-KR" altLang="en-US" dirty="0"/>
              <a:t>를 사용해서 생성 가능</a:t>
            </a:r>
            <a:endParaRPr lang="en-US" altLang="ko-KR" dirty="0"/>
          </a:p>
          <a:p>
            <a:pPr lvl="2" fontAlgn="base"/>
            <a:r>
              <a:rPr lang="ko-KR" altLang="en-US" dirty="0"/>
              <a:t>여기에 자바스크립트를 더해주면</a:t>
            </a:r>
            <a:r>
              <a:rPr lang="en-US" altLang="ko-KR" dirty="0"/>
              <a:t>, </a:t>
            </a:r>
            <a:r>
              <a:rPr lang="ko-KR" altLang="en-US" dirty="0"/>
              <a:t>유저의 행동흐름에 따라서 동적으로 화면을 출력할 수도 있음</a:t>
            </a:r>
            <a:endParaRPr lang="en-US" altLang="ko-KR" dirty="0"/>
          </a:p>
          <a:p>
            <a:pPr algn="l" fontAlgn="base"/>
            <a:endParaRPr lang="en-US" altLang="ko-KR" dirty="0"/>
          </a:p>
          <a:p>
            <a:pPr lvl="1" fontAlgn="base"/>
            <a:r>
              <a:rPr lang="ko-KR" altLang="en-US" dirty="0"/>
              <a:t>요즘의 웹은</a:t>
            </a:r>
            <a:r>
              <a:rPr lang="en-US" altLang="ko-KR" dirty="0"/>
              <a:t> </a:t>
            </a:r>
            <a:r>
              <a:rPr lang="ko-KR" altLang="en-US" dirty="0"/>
              <a:t>단순히 웹 페이지 가 아니라</a:t>
            </a:r>
            <a:r>
              <a:rPr lang="en-US" altLang="ko-KR" dirty="0"/>
              <a:t>, </a:t>
            </a:r>
            <a:r>
              <a:rPr lang="ko-KR" altLang="en-US" dirty="0"/>
              <a:t>웹 애플리케이션</a:t>
            </a:r>
            <a:r>
              <a:rPr lang="en-US" altLang="ko-KR" dirty="0"/>
              <a:t> </a:t>
            </a:r>
          </a:p>
          <a:p>
            <a:pPr lvl="2" fontAlgn="base"/>
            <a:r>
              <a:rPr lang="ko-KR" altLang="en-US" dirty="0"/>
              <a:t>브라우저 상으로도 정말 자연스러운 흐름으로 매우 많은 것들을 할 수가 있음</a:t>
            </a:r>
            <a:r>
              <a:rPr lang="en-US" altLang="ko-KR" dirty="0"/>
              <a:t> </a:t>
            </a:r>
          </a:p>
          <a:p>
            <a:pPr lvl="2" fontAlgn="base"/>
            <a:r>
              <a:rPr lang="ko-KR" altLang="en-US" dirty="0"/>
              <a:t>그런데 어떠한 유저 인터페이스를 동적으로 나타내기 위해서는 정말 수많은 상태를 </a:t>
            </a:r>
            <a:r>
              <a:rPr lang="ko-KR" altLang="en-US" dirty="0" err="1"/>
              <a:t>관리해야함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989FE9-3A19-4FC9-80C7-4F170309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71DD2-5FB9-49FC-9A49-534743C5E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JSX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78FC05-88CA-40F9-A97C-CABA081F5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89" y="1358538"/>
            <a:ext cx="10769499" cy="5499462"/>
          </a:xfrm>
        </p:spPr>
        <p:txBody>
          <a:bodyPr>
            <a:normAutofit fontScale="85000" lnSpcReduction="20000"/>
          </a:bodyPr>
          <a:lstStyle/>
          <a:p>
            <a:endParaRPr lang="en-US" altLang="ko-KR" sz="1600" dirty="0"/>
          </a:p>
          <a:p>
            <a:endParaRPr lang="en-US" altLang="ko-KR" dirty="0"/>
          </a:p>
          <a:p>
            <a:r>
              <a:rPr lang="ko-KR" altLang="en-US" dirty="0"/>
              <a:t>컴포넌트를 만드는 방법은 두가지가 존재 </a:t>
            </a:r>
            <a:endParaRPr lang="en-US" altLang="ko-KR" dirty="0"/>
          </a:p>
          <a:p>
            <a:pPr lvl="1"/>
            <a:r>
              <a:rPr lang="ko-KR" altLang="en-US" dirty="0"/>
              <a:t>위처럼 클래스를 통해서 만드는 것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또 다른 방법은 함수를 통하여 컴포넌트를 만드는 것</a:t>
            </a:r>
            <a:r>
              <a:rPr lang="en-US" altLang="ko-KR" dirty="0"/>
              <a:t>(</a:t>
            </a:r>
            <a:r>
              <a:rPr lang="ko-KR" altLang="en-US" dirty="0"/>
              <a:t>뒤에서 학습할 예정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클래스형태로 만들어진 컴포넌트에는 반드시</a:t>
            </a:r>
            <a:r>
              <a:rPr lang="en-US" altLang="ko-KR" dirty="0"/>
              <a:t> render </a:t>
            </a:r>
            <a:r>
              <a:rPr lang="ko-KR" altLang="en-US" dirty="0"/>
              <a:t>함수가 필요</a:t>
            </a:r>
            <a:r>
              <a:rPr lang="en-US" altLang="ko-KR" dirty="0"/>
              <a:t> </a:t>
            </a:r>
          </a:p>
          <a:p>
            <a:pPr lvl="2">
              <a:lnSpc>
                <a:spcPct val="120000"/>
              </a:lnSpc>
            </a:pPr>
            <a:r>
              <a:rPr lang="ko-KR" altLang="en-US" dirty="0"/>
              <a:t>그 내부에서는 </a:t>
            </a:r>
            <a:r>
              <a:rPr lang="en-US" altLang="ko-KR" dirty="0"/>
              <a:t>JSX</a:t>
            </a:r>
            <a:r>
              <a:rPr lang="ko-KR" altLang="en-US" dirty="0"/>
              <a:t>를 </a:t>
            </a:r>
            <a:r>
              <a:rPr lang="en-US" altLang="ko-KR" dirty="0"/>
              <a:t>return </a:t>
            </a:r>
            <a:r>
              <a:rPr lang="ko-KR" altLang="en-US" dirty="0"/>
              <a:t>해주어야 함</a:t>
            </a:r>
            <a:r>
              <a:rPr lang="en-US" altLang="ko-KR" dirty="0"/>
              <a:t> </a:t>
            </a:r>
          </a:p>
          <a:p>
            <a:pPr lvl="2">
              <a:lnSpc>
                <a:spcPct val="120000"/>
              </a:lnSpc>
            </a:pPr>
            <a:r>
              <a:rPr lang="ko-KR" altLang="en-US" dirty="0"/>
              <a:t>위에 보이는 </a:t>
            </a:r>
            <a:r>
              <a:rPr lang="en-US" altLang="ko-KR" dirty="0"/>
              <a:t>HTML </a:t>
            </a:r>
            <a:r>
              <a:rPr lang="ko-KR" altLang="en-US" dirty="0"/>
              <a:t>같은 코드가 바로</a:t>
            </a:r>
            <a:r>
              <a:rPr lang="en-US" altLang="ko-KR" dirty="0"/>
              <a:t>, JSX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FA8329-A741-4DF0-8B3C-48A0D7EC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20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5CB78E-D7A6-4AAA-A4E3-9769F6600F00}"/>
              </a:ext>
            </a:extLst>
          </p:cNvPr>
          <p:cNvSpPr/>
          <p:nvPr/>
        </p:nvSpPr>
        <p:spPr>
          <a:xfrm>
            <a:off x="895349" y="1156574"/>
            <a:ext cx="9763125" cy="767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E6C07B"/>
                </a:solidFill>
                <a:effectLst/>
                <a:latin typeface="inherit"/>
              </a:rPr>
              <a:t>App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...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}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0C3AB1-D3E1-48C9-A598-BFDB25B79F0F}"/>
              </a:ext>
            </a:extLst>
          </p:cNvPr>
          <p:cNvSpPr/>
          <p:nvPr/>
        </p:nvSpPr>
        <p:spPr>
          <a:xfrm>
            <a:off x="895349" y="2882025"/>
            <a:ext cx="9763125" cy="28194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400" b="0" i="0" dirty="0" err="1">
                <a:solidFill>
                  <a:srgbClr val="D19A66"/>
                </a:solidFill>
                <a:effectLst/>
                <a:latin typeface="inherit"/>
              </a:rPr>
              <a:t>className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"App"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inherit"/>
              </a:rPr>
              <a:t>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header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400" b="0" i="0" dirty="0" err="1">
                <a:solidFill>
                  <a:srgbClr val="D19A66"/>
                </a:solidFill>
                <a:effectLst/>
                <a:latin typeface="inherit"/>
              </a:rPr>
              <a:t>className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"App-header"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 err="1">
                <a:solidFill>
                  <a:srgbClr val="E06C75"/>
                </a:solidFill>
                <a:effectLst/>
                <a:latin typeface="inherit"/>
              </a:rPr>
              <a:t>img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400" b="0" i="0" dirty="0" err="1">
                <a:solidFill>
                  <a:srgbClr val="D19A66"/>
                </a:solidFill>
                <a:effectLst/>
                <a:latin typeface="inherit"/>
              </a:rPr>
              <a:t>src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{logo}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400" b="0" i="0" dirty="0" err="1">
                <a:solidFill>
                  <a:srgbClr val="D19A66"/>
                </a:solidFill>
                <a:effectLst/>
                <a:latin typeface="inherit"/>
              </a:rPr>
              <a:t>className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"App-logo"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inherit"/>
              </a:rPr>
              <a:t>alt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"logo"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/&gt;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h1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400" b="0" i="0" dirty="0" err="1">
                <a:solidFill>
                  <a:srgbClr val="D19A66"/>
                </a:solidFill>
                <a:effectLst/>
                <a:latin typeface="inherit"/>
              </a:rPr>
              <a:t>className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"App-title"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Welcome to React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h1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header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inherit"/>
              </a:rPr>
              <a:t>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p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400" b="0" i="0" dirty="0" err="1">
                <a:solidFill>
                  <a:srgbClr val="D19A66"/>
                </a:solidFill>
                <a:effectLst/>
                <a:latin typeface="inherit"/>
              </a:rPr>
              <a:t>className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"App-intro"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To get started, edit 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code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src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/App.js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code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and save to reload.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p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 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18003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D5030-D7B3-4574-B08F-7ACD8CA4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JSX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626A3-DC50-4B2C-8590-353C07F07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89" y="1193737"/>
            <a:ext cx="10769499" cy="535826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마지막 줄에 있는 코드</a:t>
            </a:r>
            <a:r>
              <a:rPr lang="en-US" altLang="ko-KR" sz="1600" dirty="0"/>
              <a:t>: </a:t>
            </a:r>
            <a:r>
              <a:rPr lang="ko-KR" altLang="en-US" sz="1600" dirty="0"/>
              <a:t>우리가 작성한 컴포넌트를 다른 곳에서 불러와서 사용 할 수 있도록 내보내기를 해주는 역할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endParaRPr lang="en-US" altLang="ko-KR" sz="1500" dirty="0"/>
          </a:p>
          <a:p>
            <a:pPr>
              <a:lnSpc>
                <a:spcPct val="120000"/>
              </a:lnSpc>
            </a:pPr>
            <a:endParaRPr lang="en-US" altLang="ko-KR" sz="1500" dirty="0"/>
          </a:p>
          <a:p>
            <a:r>
              <a:rPr lang="en-US" altLang="ko-KR" sz="1600" dirty="0"/>
              <a:t>Index.js </a:t>
            </a:r>
            <a:r>
              <a:rPr lang="ko-KR" altLang="en-US" sz="1600" dirty="0"/>
              <a:t>파일은 아래의 코드와 같음</a:t>
            </a:r>
            <a:endParaRPr lang="en-US" altLang="ko-KR" sz="1600" dirty="0"/>
          </a:p>
          <a:p>
            <a:endParaRPr lang="en-US" altLang="ko-KR" sz="1500" dirty="0"/>
          </a:p>
          <a:p>
            <a:pPr lvl="1"/>
            <a:endParaRPr lang="en-US" altLang="ko-KR" sz="1300" dirty="0"/>
          </a:p>
          <a:p>
            <a:pPr lvl="1"/>
            <a:endParaRPr lang="en-US" altLang="ko-KR" sz="1300" dirty="0"/>
          </a:p>
          <a:p>
            <a:pPr lvl="1"/>
            <a:endParaRPr lang="en-US" altLang="ko-KR" sz="1300" dirty="0"/>
          </a:p>
          <a:p>
            <a:pPr lvl="1"/>
            <a:endParaRPr lang="en-US" altLang="ko-KR" sz="1300" dirty="0"/>
          </a:p>
          <a:p>
            <a:pPr lvl="1"/>
            <a:endParaRPr lang="en-US" altLang="ko-KR" sz="1300" dirty="0"/>
          </a:p>
          <a:p>
            <a:pPr lvl="1"/>
            <a:endParaRPr lang="en-US" altLang="ko-KR" sz="1300" dirty="0"/>
          </a:p>
          <a:p>
            <a:pPr lvl="1"/>
            <a:endParaRPr lang="en-US" altLang="ko-KR" sz="1300" dirty="0"/>
          </a:p>
          <a:p>
            <a:pPr marL="742950" lvl="1" indent="-285750">
              <a:buFont typeface="Arial" panose="020B0604020202020204" pitchFamily="34" charset="0"/>
              <a:buChar char="►"/>
            </a:pPr>
            <a:r>
              <a:rPr lang="ko-KR" altLang="en-US" sz="1600" dirty="0"/>
              <a:t>우리가 만든 컴포넌트를 불러올 때는 </a:t>
            </a:r>
            <a:r>
              <a:rPr lang="en-US" altLang="ko-KR" sz="1600" dirty="0"/>
              <a:t>import </a:t>
            </a:r>
            <a:r>
              <a:rPr lang="ko-KR" altLang="en-US" sz="1600" dirty="0"/>
              <a:t>를 사용해서 불러옴</a:t>
            </a:r>
            <a:r>
              <a:rPr lang="en-US" altLang="ko-KR" sz="1600" dirty="0"/>
              <a:t> </a:t>
            </a:r>
            <a:endParaRPr lang="ko-KR" altLang="en-US" sz="1600" dirty="0"/>
          </a:p>
          <a:p>
            <a:pPr marL="1200150" lvl="2" indent="-285750">
              <a:buFont typeface="Arial" panose="020B0604020202020204" pitchFamily="34" charset="0"/>
              <a:buChar char="►"/>
            </a:pPr>
            <a:r>
              <a:rPr lang="en-US" altLang="ko-KR" sz="1500" dirty="0"/>
              <a:t>import App from './App’;</a:t>
            </a:r>
          </a:p>
          <a:p>
            <a:pPr marL="742950" lvl="1" indent="-285750">
              <a:buFont typeface="Arial" panose="020B0604020202020204" pitchFamily="34" charset="0"/>
              <a:buChar char="►"/>
            </a:pPr>
            <a:endParaRPr lang="en-US" altLang="ko-KR" sz="1500" dirty="0"/>
          </a:p>
          <a:p>
            <a:pPr marL="742950" lvl="1" indent="-285750">
              <a:buFont typeface="Arial" panose="020B0604020202020204" pitchFamily="34" charset="0"/>
              <a:buChar char="►"/>
            </a:pPr>
            <a:r>
              <a:rPr lang="ko-KR" altLang="en-US" sz="1600" dirty="0"/>
              <a:t>브라우저 상에 </a:t>
            </a:r>
            <a:r>
              <a:rPr lang="ko-KR" altLang="en-US" sz="1600" dirty="0" err="1"/>
              <a:t>리액트</a:t>
            </a:r>
            <a:r>
              <a:rPr lang="ko-KR" altLang="en-US" sz="1600" dirty="0"/>
              <a:t> 컴포넌트를 보여주기 위해서 </a:t>
            </a:r>
            <a:r>
              <a:rPr lang="en-US" altLang="ko-KR" sz="1600" dirty="0" err="1"/>
              <a:t>ReactDOM.render</a:t>
            </a:r>
            <a:r>
              <a:rPr lang="en-US" altLang="ko-KR" sz="1600" dirty="0"/>
              <a:t> </a:t>
            </a:r>
            <a:r>
              <a:rPr lang="ko-KR" altLang="en-US" sz="1600" dirty="0"/>
              <a:t>함수 사용</a:t>
            </a:r>
            <a:endParaRPr lang="en-US" altLang="ko-KR" sz="1600" dirty="0"/>
          </a:p>
          <a:p>
            <a:pPr lvl="2" indent="-285750">
              <a:buFont typeface="Arial" panose="020B0604020202020204" pitchFamily="34" charset="0"/>
              <a:buChar char="►"/>
            </a:pPr>
            <a:r>
              <a:rPr lang="ko-KR" altLang="en-US" sz="1200" dirty="0"/>
              <a:t>함수 내의 첫번째 파라미터는 렌더링 할 결과물</a:t>
            </a:r>
            <a:r>
              <a:rPr lang="en-US" altLang="ko-KR" sz="1200" dirty="0"/>
              <a:t>, </a:t>
            </a:r>
            <a:r>
              <a:rPr lang="ko-KR" altLang="en-US" sz="1200" dirty="0"/>
              <a:t>두번째 파라미터는 컴포넌트를 어떤 </a:t>
            </a:r>
            <a:r>
              <a:rPr lang="en-US" altLang="ko-KR" sz="1200" dirty="0"/>
              <a:t>DOM </a:t>
            </a:r>
            <a:r>
              <a:rPr lang="ko-KR" altLang="en-US" sz="1200" dirty="0"/>
              <a:t>에 그릴지 결정</a:t>
            </a:r>
            <a:endParaRPr lang="en-US" altLang="ko-KR" sz="1200" dirty="0"/>
          </a:p>
          <a:p>
            <a:pPr lvl="2" indent="-285750">
              <a:buFont typeface="Arial" panose="020B0604020202020204" pitchFamily="34" charset="0"/>
              <a:buChar char="►"/>
            </a:pPr>
            <a:r>
              <a:rPr lang="en-US" altLang="ko-KR" sz="1400" dirty="0"/>
              <a:t>id </a:t>
            </a:r>
            <a:r>
              <a:rPr lang="ko-KR" altLang="en-US" sz="1400" dirty="0"/>
              <a:t>가 </a:t>
            </a:r>
            <a:r>
              <a:rPr lang="en-US" altLang="ko-KR" sz="1400" dirty="0"/>
              <a:t>root </a:t>
            </a:r>
            <a:r>
              <a:rPr lang="ko-KR" altLang="en-US" sz="1400" dirty="0"/>
              <a:t>인 </a:t>
            </a:r>
            <a:r>
              <a:rPr lang="en-US" altLang="ko-KR" sz="1400" dirty="0"/>
              <a:t>DOM </a:t>
            </a:r>
            <a:r>
              <a:rPr lang="ko-KR" altLang="en-US" sz="1400" dirty="0"/>
              <a:t>을 찾아서 그리도록 설정한 예시임</a:t>
            </a:r>
            <a:r>
              <a:rPr lang="en-US" altLang="ko-KR" sz="1400" dirty="0"/>
              <a:t>. </a:t>
            </a:r>
            <a:r>
              <a:rPr lang="ko-KR" altLang="en-US" sz="1400" dirty="0"/>
              <a:t>해당 </a:t>
            </a:r>
            <a:r>
              <a:rPr lang="en-US" altLang="ko-KR" sz="1400" dirty="0"/>
              <a:t>DOM </a:t>
            </a:r>
            <a:r>
              <a:rPr lang="ko-KR" altLang="en-US" sz="1400" dirty="0"/>
              <a:t>은 </a:t>
            </a:r>
            <a:r>
              <a:rPr lang="en-US" altLang="ko-KR" sz="1400" dirty="0"/>
              <a:t>public/index.html </a:t>
            </a:r>
            <a:r>
              <a:rPr lang="ko-KR" altLang="en-US" sz="1400" dirty="0"/>
              <a:t>파일에서 확인 가능 </a:t>
            </a:r>
            <a:endParaRPr lang="en-US" altLang="ko-KR" sz="1400" dirty="0"/>
          </a:p>
          <a:p>
            <a:pPr lvl="2" indent="-285750">
              <a:buFont typeface="Arial" panose="020B0604020202020204" pitchFamily="34" charset="0"/>
              <a:buChar char="►"/>
            </a:pPr>
            <a:r>
              <a:rPr lang="en-US" altLang="ko-KR" sz="1400" dirty="0"/>
              <a:t>&lt;div id="root"&gt;&lt;/div&gt;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찿아서</a:t>
            </a:r>
            <a:r>
              <a:rPr lang="ko-KR" altLang="en-US" sz="1400" dirty="0"/>
              <a:t> 렌더링</a:t>
            </a:r>
            <a:endParaRPr lang="en-US" altLang="ko-KR" sz="1400" dirty="0"/>
          </a:p>
          <a:p>
            <a:pPr lvl="1"/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48B713-C4CD-4CC9-B467-D9E73E57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21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C8CD50-E644-4576-B174-94C03ABAA6BD}"/>
              </a:ext>
            </a:extLst>
          </p:cNvPr>
          <p:cNvSpPr/>
          <p:nvPr/>
        </p:nvSpPr>
        <p:spPr>
          <a:xfrm>
            <a:off x="781047" y="1517285"/>
            <a:ext cx="9763125" cy="650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App;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953C91-9668-4F9F-9836-870A0A7BF3E4}"/>
              </a:ext>
            </a:extLst>
          </p:cNvPr>
          <p:cNvSpPr/>
          <p:nvPr/>
        </p:nvSpPr>
        <p:spPr>
          <a:xfrm>
            <a:off x="781047" y="2472402"/>
            <a:ext cx="9763125" cy="2004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React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ReactDOM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'react-</a:t>
            </a:r>
            <a:r>
              <a:rPr lang="en-US" altLang="ko-KR" sz="1600" b="0" i="0" dirty="0" err="1">
                <a:solidFill>
                  <a:srgbClr val="98C379"/>
                </a:solidFill>
                <a:effectLst/>
                <a:latin typeface="Monaco"/>
              </a:rPr>
              <a:t>dom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’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'./index.css’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App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'./App’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registerServiceWorker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'./</a:t>
            </a:r>
            <a:r>
              <a:rPr lang="en-US" altLang="ko-KR" sz="1600" b="0" i="0" dirty="0" err="1">
                <a:solidFill>
                  <a:srgbClr val="98C379"/>
                </a:solidFill>
                <a:effectLst/>
                <a:latin typeface="Monaco"/>
              </a:rPr>
              <a:t>registerServiceWorker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’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endParaRPr lang="en-US" altLang="ko-KR" sz="16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ReactDOM.render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(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600" b="0" i="0" dirty="0">
                <a:solidFill>
                  <a:srgbClr val="E06C75"/>
                </a:solidFill>
                <a:effectLst/>
                <a:latin typeface="inherit"/>
              </a:rPr>
              <a:t>App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 /&gt;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, 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document.getElementById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('root')); </a:t>
            </a:r>
          </a:p>
          <a:p>
            <a:pPr algn="just"/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registerServiceWorker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();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08125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324606" y="-296406"/>
            <a:ext cx="15825" cy="6628507"/>
          </a:xfrm>
          <a:custGeom>
            <a:avLst/>
            <a:gdLst>
              <a:gd name="connsiteX0" fmla="*/ 6350 w 17444"/>
              <a:gd name="connsiteY0" fmla="*/ 6350 h 7306702"/>
              <a:gd name="connsiteX1" fmla="*/ 6350 w 17444"/>
              <a:gd name="connsiteY1" fmla="*/ 7300352 h 73067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444" h="7306702">
                <a:moveTo>
                  <a:pt x="6350" y="6350"/>
                </a:moveTo>
                <a:lnTo>
                  <a:pt x="6350" y="7300352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7324606" y="-322287"/>
            <a:ext cx="15825" cy="15825"/>
          </a:xfrm>
          <a:custGeom>
            <a:avLst/>
            <a:gdLst>
              <a:gd name="connsiteX0" fmla="*/ 6350 w 17444"/>
              <a:gd name="connsiteY0" fmla="*/ 6350 h 17444"/>
              <a:gd name="connsiteX1" fmla="*/ 6350 w 17444"/>
              <a:gd name="connsiteY1" fmla="*/ 15856 h 17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444" h="17444">
                <a:moveTo>
                  <a:pt x="6350" y="6350"/>
                </a:moveTo>
                <a:lnTo>
                  <a:pt x="6350" y="15856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7324607" y="6329212"/>
            <a:ext cx="11994" cy="28196"/>
          </a:xfrm>
          <a:custGeom>
            <a:avLst/>
            <a:gdLst>
              <a:gd name="connsiteX0" fmla="*/ 6350 w 13221"/>
              <a:gd name="connsiteY0" fmla="*/ 6350 h 31081"/>
              <a:gd name="connsiteX1" fmla="*/ 6350 w 13221"/>
              <a:gd name="connsiteY1" fmla="*/ 15857 h 31081"/>
              <a:gd name="connsiteX2" fmla="*/ 6871 w 13221"/>
              <a:gd name="connsiteY2" fmla="*/ 24731 h 31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221" h="31081">
                <a:moveTo>
                  <a:pt x="6350" y="6350"/>
                </a:moveTo>
                <a:lnTo>
                  <a:pt x="6350" y="15857"/>
                </a:lnTo>
                <a:cubicBezTo>
                  <a:pt x="6350" y="15857"/>
                  <a:pt x="6350" y="19162"/>
                  <a:pt x="6871" y="24731"/>
                </a:cubicBez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7438523" y="6459685"/>
            <a:ext cx="28116" cy="11707"/>
          </a:xfrm>
          <a:custGeom>
            <a:avLst/>
            <a:gdLst>
              <a:gd name="connsiteX0" fmla="*/ 6350 w 30993"/>
              <a:gd name="connsiteY0" fmla="*/ 6350 h 12905"/>
              <a:gd name="connsiteX1" fmla="*/ 15235 w 30993"/>
              <a:gd name="connsiteY1" fmla="*/ 6555 h 12905"/>
              <a:gd name="connsiteX2" fmla="*/ 24643 w 30993"/>
              <a:gd name="connsiteY2" fmla="*/ 6555 h 129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0993" h="12905">
                <a:moveTo>
                  <a:pt x="6350" y="6350"/>
                </a:moveTo>
                <a:cubicBezTo>
                  <a:pt x="9243" y="6492"/>
                  <a:pt x="12200" y="6555"/>
                  <a:pt x="15235" y="6555"/>
                </a:cubicBezTo>
                <a:lnTo>
                  <a:pt x="24643" y="6555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8940263" y="6459870"/>
            <a:ext cx="15825" cy="15825"/>
          </a:xfrm>
          <a:custGeom>
            <a:avLst/>
            <a:gdLst>
              <a:gd name="connsiteX0" fmla="*/ 6350 w 17444"/>
              <a:gd name="connsiteY0" fmla="*/ 6350 h 17444"/>
              <a:gd name="connsiteX1" fmla="*/ 15757 w 17444"/>
              <a:gd name="connsiteY1" fmla="*/ 6350 h 17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444" h="17444">
                <a:moveTo>
                  <a:pt x="6350" y="6350"/>
                </a:moveTo>
                <a:lnTo>
                  <a:pt x="15757" y="6350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1746455" y="1574866"/>
            <a:ext cx="2169329" cy="343701"/>
          </a:xfrm>
          <a:custGeom>
            <a:avLst/>
            <a:gdLst>
              <a:gd name="connsiteX0" fmla="*/ 256997 w 2391284"/>
              <a:gd name="connsiteY0" fmla="*/ 0 h 378867"/>
              <a:gd name="connsiteX1" fmla="*/ 125592 w 2391284"/>
              <a:gd name="connsiteY1" fmla="*/ 79345 h 378867"/>
              <a:gd name="connsiteX2" fmla="*/ 9682 w 2391284"/>
              <a:gd name="connsiteY2" fmla="*/ 299521 h 378867"/>
              <a:gd name="connsiteX3" fmla="*/ 57542 w 2391284"/>
              <a:gd name="connsiteY3" fmla="*/ 378867 h 378867"/>
              <a:gd name="connsiteX4" fmla="*/ 2336628 w 2391284"/>
              <a:gd name="connsiteY4" fmla="*/ 378867 h 378867"/>
              <a:gd name="connsiteX5" fmla="*/ 2376551 w 2391284"/>
              <a:gd name="connsiteY5" fmla="*/ 304235 h 378867"/>
              <a:gd name="connsiteX6" fmla="*/ 2223643 w 2391284"/>
              <a:gd name="connsiteY6" fmla="*/ 74631 h 378867"/>
              <a:gd name="connsiteX7" fmla="*/ 2084301 w 2391284"/>
              <a:gd name="connsiteY7" fmla="*/ 0 h 378867"/>
              <a:gd name="connsiteX8" fmla="*/ 256997 w 2391284"/>
              <a:gd name="connsiteY8" fmla="*/ 0 h 378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391284" h="378867">
                <a:moveTo>
                  <a:pt x="256997" y="0"/>
                </a:moveTo>
                <a:cubicBezTo>
                  <a:pt x="256997" y="0"/>
                  <a:pt x="167364" y="0"/>
                  <a:pt x="125592" y="79345"/>
                </a:cubicBezTo>
                <a:lnTo>
                  <a:pt x="9682" y="299521"/>
                </a:lnTo>
                <a:cubicBezTo>
                  <a:pt x="9682" y="299521"/>
                  <a:pt x="-32090" y="378867"/>
                  <a:pt x="57542" y="378867"/>
                </a:cubicBezTo>
                <a:lnTo>
                  <a:pt x="2336628" y="378867"/>
                </a:lnTo>
                <a:cubicBezTo>
                  <a:pt x="2336628" y="378867"/>
                  <a:pt x="2426260" y="378867"/>
                  <a:pt x="2376551" y="304235"/>
                </a:cubicBezTo>
                <a:lnTo>
                  <a:pt x="2223643" y="74631"/>
                </a:lnTo>
                <a:cubicBezTo>
                  <a:pt x="2223643" y="74631"/>
                  <a:pt x="2173949" y="0"/>
                  <a:pt x="2084301" y="0"/>
                </a:cubicBezTo>
                <a:lnTo>
                  <a:pt x="256997" y="0"/>
                </a:lnTo>
              </a:path>
            </a:pathLst>
          </a:custGeom>
          <a:solidFill>
            <a:srgbClr val="85CE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1729173" y="1557584"/>
            <a:ext cx="2203893" cy="378265"/>
          </a:xfrm>
          <a:custGeom>
            <a:avLst/>
            <a:gdLst>
              <a:gd name="connsiteX0" fmla="*/ 276047 w 2429384"/>
              <a:gd name="connsiteY0" fmla="*/ 19050 h 416967"/>
              <a:gd name="connsiteX1" fmla="*/ 144642 w 2429384"/>
              <a:gd name="connsiteY1" fmla="*/ 98395 h 416967"/>
              <a:gd name="connsiteX2" fmla="*/ 28732 w 2429384"/>
              <a:gd name="connsiteY2" fmla="*/ 318571 h 416967"/>
              <a:gd name="connsiteX3" fmla="*/ 76592 w 2429384"/>
              <a:gd name="connsiteY3" fmla="*/ 397917 h 416967"/>
              <a:gd name="connsiteX4" fmla="*/ 2355678 w 2429384"/>
              <a:gd name="connsiteY4" fmla="*/ 397917 h 416967"/>
              <a:gd name="connsiteX5" fmla="*/ 2395601 w 2429384"/>
              <a:gd name="connsiteY5" fmla="*/ 323285 h 416967"/>
              <a:gd name="connsiteX6" fmla="*/ 2242693 w 2429384"/>
              <a:gd name="connsiteY6" fmla="*/ 93681 h 416967"/>
              <a:gd name="connsiteX7" fmla="*/ 2103351 w 2429384"/>
              <a:gd name="connsiteY7" fmla="*/ 19050 h 416967"/>
              <a:gd name="connsiteX8" fmla="*/ 276047 w 2429384"/>
              <a:gd name="connsiteY8" fmla="*/ 19050 h 4169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29384" h="416967">
                <a:moveTo>
                  <a:pt x="276047" y="19050"/>
                </a:moveTo>
                <a:cubicBezTo>
                  <a:pt x="276047" y="19050"/>
                  <a:pt x="186414" y="19050"/>
                  <a:pt x="144642" y="98395"/>
                </a:cubicBezTo>
                <a:lnTo>
                  <a:pt x="28732" y="318571"/>
                </a:lnTo>
                <a:cubicBezTo>
                  <a:pt x="28732" y="318571"/>
                  <a:pt x="-13040" y="397917"/>
                  <a:pt x="76592" y="397917"/>
                </a:cubicBezTo>
                <a:lnTo>
                  <a:pt x="2355678" y="397917"/>
                </a:lnTo>
                <a:cubicBezTo>
                  <a:pt x="2355678" y="397917"/>
                  <a:pt x="2445310" y="397917"/>
                  <a:pt x="2395601" y="323285"/>
                </a:cubicBezTo>
                <a:lnTo>
                  <a:pt x="2242693" y="93681"/>
                </a:lnTo>
                <a:cubicBezTo>
                  <a:pt x="2242693" y="93681"/>
                  <a:pt x="2192999" y="19050"/>
                  <a:pt x="2103351" y="19050"/>
                </a:cubicBezTo>
                <a:lnTo>
                  <a:pt x="276047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1935812" y="1661146"/>
            <a:ext cx="135803" cy="67574"/>
          </a:xfrm>
          <a:custGeom>
            <a:avLst/>
            <a:gdLst>
              <a:gd name="connsiteX0" fmla="*/ 149698 w 149698"/>
              <a:gd name="connsiteY0" fmla="*/ 0 h 74488"/>
              <a:gd name="connsiteX1" fmla="*/ 124258 w 149698"/>
              <a:gd name="connsiteY1" fmla="*/ 74488 h 74488"/>
              <a:gd name="connsiteX2" fmla="*/ 0 w 149698"/>
              <a:gd name="connsiteY2" fmla="*/ 74488 h 74488"/>
              <a:gd name="connsiteX3" fmla="*/ 25439 w 149698"/>
              <a:gd name="connsiteY3" fmla="*/ 0 h 74488"/>
              <a:gd name="connsiteX4" fmla="*/ 149698 w 149698"/>
              <a:gd name="connsiteY4" fmla="*/ 0 h 744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9698" h="74488">
                <a:moveTo>
                  <a:pt x="149698" y="0"/>
                </a:moveTo>
                <a:lnTo>
                  <a:pt x="124258" y="74488"/>
                </a:lnTo>
                <a:lnTo>
                  <a:pt x="0" y="74488"/>
                </a:lnTo>
                <a:lnTo>
                  <a:pt x="25439" y="0"/>
                </a:lnTo>
                <a:lnTo>
                  <a:pt x="149698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1931949" y="1624235"/>
            <a:ext cx="119150" cy="88999"/>
          </a:xfrm>
          <a:custGeom>
            <a:avLst/>
            <a:gdLst>
              <a:gd name="connsiteX0" fmla="*/ 21012 w 131341"/>
              <a:gd name="connsiteY0" fmla="*/ 36572 h 98105"/>
              <a:gd name="connsiteX1" fmla="*/ 22435 w 131341"/>
              <a:gd name="connsiteY1" fmla="*/ 32364 h 98105"/>
              <a:gd name="connsiteX2" fmla="*/ 26878 w 131341"/>
              <a:gd name="connsiteY2" fmla="*/ 32364 h 98105"/>
              <a:gd name="connsiteX3" fmla="*/ 131341 w 131341"/>
              <a:gd name="connsiteY3" fmla="*/ 32364 h 98105"/>
              <a:gd name="connsiteX4" fmla="*/ 131341 w 131341"/>
              <a:gd name="connsiteY4" fmla="*/ 19029 h 98105"/>
              <a:gd name="connsiteX5" fmla="*/ 85347 w 131341"/>
              <a:gd name="connsiteY5" fmla="*/ 19029 h 98105"/>
              <a:gd name="connsiteX6" fmla="*/ 68619 w 131341"/>
              <a:gd name="connsiteY6" fmla="*/ 0 h 98105"/>
              <a:gd name="connsiteX7" fmla="*/ 8158 w 131341"/>
              <a:gd name="connsiteY7" fmla="*/ 0 h 98105"/>
              <a:gd name="connsiteX8" fmla="*/ 0 w 131341"/>
              <a:gd name="connsiteY8" fmla="*/ 19029 h 98105"/>
              <a:gd name="connsiteX9" fmla="*/ 0 w 131341"/>
              <a:gd name="connsiteY9" fmla="*/ 98105 h 98105"/>
              <a:gd name="connsiteX10" fmla="*/ 21012 w 131341"/>
              <a:gd name="connsiteY10" fmla="*/ 36572 h 98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31341" h="98105">
                <a:moveTo>
                  <a:pt x="21012" y="36572"/>
                </a:moveTo>
                <a:lnTo>
                  <a:pt x="22435" y="32364"/>
                </a:lnTo>
                <a:lnTo>
                  <a:pt x="26878" y="32364"/>
                </a:lnTo>
                <a:lnTo>
                  <a:pt x="131341" y="32364"/>
                </a:lnTo>
                <a:lnTo>
                  <a:pt x="131341" y="19029"/>
                </a:lnTo>
                <a:lnTo>
                  <a:pt x="85347" y="19029"/>
                </a:lnTo>
                <a:lnTo>
                  <a:pt x="68619" y="0"/>
                </a:lnTo>
                <a:lnTo>
                  <a:pt x="8158" y="0"/>
                </a:lnTo>
                <a:lnTo>
                  <a:pt x="0" y="19029"/>
                </a:lnTo>
                <a:lnTo>
                  <a:pt x="0" y="98105"/>
                </a:lnTo>
                <a:lnTo>
                  <a:pt x="21012" y="3657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1676686" y="1779921"/>
            <a:ext cx="5448231" cy="2399982"/>
          </a:xfrm>
          <a:custGeom>
            <a:avLst/>
            <a:gdLst>
              <a:gd name="connsiteX0" fmla="*/ 89632 w 6005666"/>
              <a:gd name="connsiteY0" fmla="*/ 0 h 2645536"/>
              <a:gd name="connsiteX1" fmla="*/ 0 w 6005666"/>
              <a:gd name="connsiteY1" fmla="*/ 89674 h 2645536"/>
              <a:gd name="connsiteX2" fmla="*/ 0 w 6005666"/>
              <a:gd name="connsiteY2" fmla="*/ 2645536 h 2645536"/>
              <a:gd name="connsiteX3" fmla="*/ 6005666 w 6005666"/>
              <a:gd name="connsiteY3" fmla="*/ 2645536 h 2645536"/>
              <a:gd name="connsiteX4" fmla="*/ 6005666 w 6005666"/>
              <a:gd name="connsiteY4" fmla="*/ 89674 h 2645536"/>
              <a:gd name="connsiteX5" fmla="*/ 5916034 w 6005666"/>
              <a:gd name="connsiteY5" fmla="*/ 0 h 2645536"/>
              <a:gd name="connsiteX6" fmla="*/ 89632 w 6005666"/>
              <a:gd name="connsiteY6" fmla="*/ 0 h 26455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005666" h="2645536">
                <a:moveTo>
                  <a:pt x="89632" y="0"/>
                </a:moveTo>
                <a:cubicBezTo>
                  <a:pt x="89632" y="0"/>
                  <a:pt x="0" y="0"/>
                  <a:pt x="0" y="89674"/>
                </a:cubicBezTo>
                <a:lnTo>
                  <a:pt x="0" y="2645536"/>
                </a:lnTo>
                <a:lnTo>
                  <a:pt x="6005666" y="2645536"/>
                </a:lnTo>
                <a:lnTo>
                  <a:pt x="6005666" y="89674"/>
                </a:lnTo>
                <a:cubicBezTo>
                  <a:pt x="6005666" y="89674"/>
                  <a:pt x="6005666" y="0"/>
                  <a:pt x="5916034" y="0"/>
                </a:cubicBezTo>
                <a:lnTo>
                  <a:pt x="89632" y="0"/>
                </a:lnTo>
              </a:path>
            </a:pathLst>
          </a:custGeom>
          <a:solidFill>
            <a:srgbClr val="DEF1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31" y="691273"/>
            <a:ext cx="9689337" cy="54725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250281" y="4792824"/>
            <a:ext cx="375103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056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  <a:r>
              <a:rPr lang="en-US" altLang="zh-CN" sz="9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60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4~6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639452" y="956261"/>
            <a:ext cx="3887283" cy="15594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57"/>
              </a:lnSpc>
              <a:tabLst>
                <a:tab pos="218907" algn="l"/>
                <a:tab pos="495422" algn="l"/>
              </a:tabLst>
            </a:pP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003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Component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사용하기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270"/>
              </a:lnSpc>
              <a:tabLst>
                <a:tab pos="218907" algn="l"/>
                <a:tab pos="495422" algn="l"/>
              </a:tabLst>
            </a:pPr>
            <a:r>
              <a:rPr lang="en-US" altLang="zh-CN" sz="1633" dirty="0"/>
              <a:t>		</a:t>
            </a:r>
            <a:r>
              <a:rPr lang="en-US" altLang="zh-CN" sz="790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R003_ImportConponent.js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218907" algn="l"/>
                <a:tab pos="495422" algn="l"/>
              </a:tabLst>
            </a:pPr>
            <a:r>
              <a:rPr lang="en-US" altLang="zh-CN" sz="1633" dirty="0"/>
              <a:t>	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React,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'react';</a:t>
            </a:r>
          </a:p>
          <a:p>
            <a:pPr>
              <a:lnSpc>
                <a:spcPts val="1542"/>
              </a:lnSpc>
              <a:tabLst>
                <a:tab pos="218907" algn="l"/>
                <a:tab pos="495422" algn="l"/>
              </a:tabLst>
            </a:pPr>
            <a:r>
              <a:rPr lang="en-US" altLang="zh-CN" sz="1633" dirty="0"/>
              <a:t>	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542"/>
              </a:lnSpc>
              <a:tabLst>
                <a:tab pos="218907" algn="l"/>
                <a:tab pos="495422" algn="l"/>
              </a:tabLst>
            </a:pPr>
            <a:r>
              <a:rPr lang="en-US" altLang="zh-CN" sz="1633" dirty="0"/>
              <a:t>	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class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R003_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ImportConponent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extends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858355" y="2500103"/>
            <a:ext cx="68930" cy="9666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1542"/>
              </a:lnSpc>
            </a:pP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</a:t>
            </a:r>
          </a:p>
          <a:p>
            <a:pPr>
              <a:lnSpc>
                <a:spcPts val="1542"/>
              </a:lnSpc>
            </a:pP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1542"/>
              </a:lnSpc>
            </a:pP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7</a:t>
            </a:r>
          </a:p>
          <a:p>
            <a:pPr>
              <a:lnSpc>
                <a:spcPts val="1542"/>
              </a:lnSpc>
            </a:pP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8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146386" y="2500103"/>
            <a:ext cx="2878993" cy="9666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138257" algn="l"/>
                <a:tab pos="276515" algn="l"/>
              </a:tabLst>
            </a:pP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render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()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542"/>
              </a:lnSpc>
              <a:tabLst>
                <a:tab pos="138257" algn="l"/>
                <a:tab pos="276515" algn="l"/>
              </a:tabLst>
            </a:pPr>
            <a:r>
              <a:rPr lang="en-US" altLang="zh-CN" sz="1633" dirty="0"/>
              <a:t>	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(</a:t>
            </a:r>
          </a:p>
          <a:p>
            <a:pPr>
              <a:lnSpc>
                <a:spcPts val="1542"/>
              </a:lnSpc>
              <a:tabLst>
                <a:tab pos="138257" algn="l"/>
                <a:tab pos="276515" algn="l"/>
              </a:tabLst>
            </a:pPr>
            <a:r>
              <a:rPr lang="en-US" altLang="zh-CN" sz="1633" dirty="0"/>
              <a:t>		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&lt;h2&gt;[THIS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IS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IMPORTED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]&lt;/h2&gt;</a:t>
            </a:r>
          </a:p>
          <a:p>
            <a:pPr>
              <a:lnSpc>
                <a:spcPts val="1542"/>
              </a:lnSpc>
              <a:tabLst>
                <a:tab pos="138257" algn="l"/>
                <a:tab pos="276515" algn="l"/>
              </a:tabLst>
            </a:pPr>
            <a:r>
              <a:rPr lang="en-US" altLang="zh-CN" sz="1633" dirty="0"/>
              <a:t>	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542"/>
              </a:lnSpc>
              <a:tabLst>
                <a:tab pos="138257" algn="l"/>
                <a:tab pos="276515" algn="l"/>
              </a:tabLst>
            </a:pP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674015" y="3513970"/>
            <a:ext cx="6386364" cy="11594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  <a:tabLst>
                <a:tab pos="115214" algn="l"/>
                <a:tab pos="184343" algn="l"/>
              </a:tabLst>
            </a:pPr>
            <a:r>
              <a:rPr lang="en-US" altLang="zh-CN" sz="1633" dirty="0"/>
              <a:t>		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9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542"/>
              </a:lnSpc>
              <a:tabLst>
                <a:tab pos="115214" algn="l"/>
                <a:tab pos="184343" algn="l"/>
              </a:tabLst>
            </a:pPr>
            <a:r>
              <a:rPr lang="en-US" altLang="zh-CN" sz="1633" dirty="0"/>
              <a:t>	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  <a:p>
            <a:pPr>
              <a:lnSpc>
                <a:spcPts val="1542"/>
              </a:lnSpc>
              <a:tabLst>
                <a:tab pos="115214" algn="l"/>
                <a:tab pos="184343" algn="l"/>
              </a:tabLst>
            </a:pPr>
            <a:r>
              <a:rPr lang="en-US" altLang="zh-CN" sz="1633" dirty="0"/>
              <a:t>	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11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export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default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R003_</a:t>
            </a:r>
            <a:r>
              <a:rPr lang="en-US" altLang="zh-CN" sz="98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8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ImportConponent;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115214" algn="l"/>
                <a:tab pos="184343" algn="l"/>
              </a:tabLst>
            </a:pPr>
            <a:r>
              <a:rPr lang="en-US" altLang="zh-CN" sz="112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첫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번째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줄에서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임포트한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component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를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상속받아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R003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_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ImportConponent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클래스에서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사용한다.</a:t>
            </a:r>
            <a:r>
              <a:rPr lang="en-US" altLang="zh-CN" sz="1056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056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  <a:r>
              <a:rPr lang="en-US" altLang="zh-CN" sz="96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60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3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674016" y="4815866"/>
            <a:ext cx="3978653" cy="5791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112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return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된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html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코드를</a:t>
            </a:r>
            <a:r>
              <a:rPr lang="en-US" altLang="zh-CN" sz="10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1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render()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함수를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사용해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화면에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표시한다.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</a:pPr>
            <a:r>
              <a:rPr lang="en-US" altLang="zh-CN" sz="112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App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js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파일을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다음과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같이</a:t>
            </a:r>
            <a:r>
              <a:rPr lang="en-US" altLang="zh-CN" sz="11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2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수정한다.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25439" y="1551219"/>
            <a:ext cx="15298" cy="6819381"/>
          </a:xfrm>
          <a:custGeom>
            <a:avLst/>
            <a:gdLst>
              <a:gd name="connsiteX0" fmla="*/ 6350 w 16863"/>
              <a:gd name="connsiteY0" fmla="*/ 6350 h 7517105"/>
              <a:gd name="connsiteX1" fmla="*/ 6350 w 16863"/>
              <a:gd name="connsiteY1" fmla="*/ 7510755 h 75171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863" h="7517105">
                <a:moveTo>
                  <a:pt x="6350" y="6350"/>
                </a:moveTo>
                <a:lnTo>
                  <a:pt x="6350" y="7510755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1972743" y="1624556"/>
            <a:ext cx="1648553" cy="301653"/>
          </a:xfrm>
          <a:custGeom>
            <a:avLst/>
            <a:gdLst>
              <a:gd name="connsiteX0" fmla="*/ 225556 w 1817224"/>
              <a:gd name="connsiteY0" fmla="*/ 0 h 332517"/>
              <a:gd name="connsiteX1" fmla="*/ 110227 w 1817224"/>
              <a:gd name="connsiteY1" fmla="*/ 69638 h 332517"/>
              <a:gd name="connsiteX2" fmla="*/ 8497 w 1817224"/>
              <a:gd name="connsiteY2" fmla="*/ 262879 h 332517"/>
              <a:gd name="connsiteX3" fmla="*/ 50502 w 1817224"/>
              <a:gd name="connsiteY3" fmla="*/ 332517 h 332517"/>
              <a:gd name="connsiteX4" fmla="*/ 1769255 w 1817224"/>
              <a:gd name="connsiteY4" fmla="*/ 332517 h 332517"/>
              <a:gd name="connsiteX5" fmla="*/ 1804293 w 1817224"/>
              <a:gd name="connsiteY5" fmla="*/ 267016 h 332517"/>
              <a:gd name="connsiteX6" fmla="*/ 1670092 w 1817224"/>
              <a:gd name="connsiteY6" fmla="*/ 65501 h 332517"/>
              <a:gd name="connsiteX7" fmla="*/ 1547797 w 1817224"/>
              <a:gd name="connsiteY7" fmla="*/ 0 h 332517"/>
              <a:gd name="connsiteX8" fmla="*/ 225556 w 1817224"/>
              <a:gd name="connsiteY8" fmla="*/ 0 h 3325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17224" h="332517">
                <a:moveTo>
                  <a:pt x="225556" y="0"/>
                </a:moveTo>
                <a:cubicBezTo>
                  <a:pt x="225556" y="0"/>
                  <a:pt x="146889" y="0"/>
                  <a:pt x="110227" y="69638"/>
                </a:cubicBezTo>
                <a:lnTo>
                  <a:pt x="8497" y="262879"/>
                </a:lnTo>
                <a:cubicBezTo>
                  <a:pt x="8497" y="262879"/>
                  <a:pt x="-28164" y="332517"/>
                  <a:pt x="50502" y="332517"/>
                </a:cubicBezTo>
                <a:lnTo>
                  <a:pt x="1769255" y="332517"/>
                </a:lnTo>
                <a:cubicBezTo>
                  <a:pt x="1769255" y="332517"/>
                  <a:pt x="1847922" y="332517"/>
                  <a:pt x="1804293" y="267016"/>
                </a:cubicBezTo>
                <a:lnTo>
                  <a:pt x="1670092" y="65501"/>
                </a:lnTo>
                <a:cubicBezTo>
                  <a:pt x="1670092" y="65501"/>
                  <a:pt x="1626477" y="0"/>
                  <a:pt x="1547797" y="0"/>
                </a:cubicBezTo>
                <a:lnTo>
                  <a:pt x="225556" y="0"/>
                </a:lnTo>
              </a:path>
            </a:pathLst>
          </a:custGeom>
          <a:solidFill>
            <a:srgbClr val="85CE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1955462" y="1607274"/>
            <a:ext cx="1683116" cy="336217"/>
          </a:xfrm>
          <a:custGeom>
            <a:avLst/>
            <a:gdLst>
              <a:gd name="connsiteX0" fmla="*/ 244606 w 1855324"/>
              <a:gd name="connsiteY0" fmla="*/ 19050 h 370617"/>
              <a:gd name="connsiteX1" fmla="*/ 129277 w 1855324"/>
              <a:gd name="connsiteY1" fmla="*/ 88688 h 370617"/>
              <a:gd name="connsiteX2" fmla="*/ 27547 w 1855324"/>
              <a:gd name="connsiteY2" fmla="*/ 281929 h 370617"/>
              <a:gd name="connsiteX3" fmla="*/ 69552 w 1855324"/>
              <a:gd name="connsiteY3" fmla="*/ 351567 h 370617"/>
              <a:gd name="connsiteX4" fmla="*/ 1788305 w 1855324"/>
              <a:gd name="connsiteY4" fmla="*/ 351567 h 370617"/>
              <a:gd name="connsiteX5" fmla="*/ 1823343 w 1855324"/>
              <a:gd name="connsiteY5" fmla="*/ 286066 h 370617"/>
              <a:gd name="connsiteX6" fmla="*/ 1689142 w 1855324"/>
              <a:gd name="connsiteY6" fmla="*/ 84551 h 370617"/>
              <a:gd name="connsiteX7" fmla="*/ 1566847 w 1855324"/>
              <a:gd name="connsiteY7" fmla="*/ 19050 h 370617"/>
              <a:gd name="connsiteX8" fmla="*/ 244606 w 1855324"/>
              <a:gd name="connsiteY8" fmla="*/ 19050 h 3706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55324" h="370617">
                <a:moveTo>
                  <a:pt x="244606" y="19050"/>
                </a:moveTo>
                <a:cubicBezTo>
                  <a:pt x="244606" y="19050"/>
                  <a:pt x="165939" y="19050"/>
                  <a:pt x="129277" y="88688"/>
                </a:cubicBezTo>
                <a:lnTo>
                  <a:pt x="27547" y="281929"/>
                </a:lnTo>
                <a:cubicBezTo>
                  <a:pt x="27547" y="281929"/>
                  <a:pt x="-9114" y="351567"/>
                  <a:pt x="69552" y="351567"/>
                </a:cubicBezTo>
                <a:lnTo>
                  <a:pt x="1788305" y="351567"/>
                </a:lnTo>
                <a:cubicBezTo>
                  <a:pt x="1788305" y="351567"/>
                  <a:pt x="1866972" y="351567"/>
                  <a:pt x="1823343" y="286066"/>
                </a:cubicBezTo>
                <a:lnTo>
                  <a:pt x="1689142" y="84551"/>
                </a:lnTo>
                <a:cubicBezTo>
                  <a:pt x="1689142" y="84551"/>
                  <a:pt x="1645527" y="19050"/>
                  <a:pt x="1566847" y="19050"/>
                </a:cubicBezTo>
                <a:lnTo>
                  <a:pt x="244606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138935" y="1700278"/>
            <a:ext cx="119189" cy="59308"/>
          </a:xfrm>
          <a:custGeom>
            <a:avLst/>
            <a:gdLst>
              <a:gd name="connsiteX0" fmla="*/ 131384 w 131384"/>
              <a:gd name="connsiteY0" fmla="*/ 0 h 65376"/>
              <a:gd name="connsiteX1" fmla="*/ 109070 w 131384"/>
              <a:gd name="connsiteY1" fmla="*/ 65376 h 65376"/>
              <a:gd name="connsiteX2" fmla="*/ 0 w 131384"/>
              <a:gd name="connsiteY2" fmla="*/ 65376 h 65376"/>
              <a:gd name="connsiteX3" fmla="*/ 22327 w 131384"/>
              <a:gd name="connsiteY3" fmla="*/ 0 h 65376"/>
              <a:gd name="connsiteX4" fmla="*/ 131384 w 131384"/>
              <a:gd name="connsiteY4" fmla="*/ 0 h 653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384" h="65376">
                <a:moveTo>
                  <a:pt x="131384" y="0"/>
                </a:moveTo>
                <a:lnTo>
                  <a:pt x="109070" y="65376"/>
                </a:lnTo>
                <a:lnTo>
                  <a:pt x="0" y="65376"/>
                </a:lnTo>
                <a:lnTo>
                  <a:pt x="22327" y="0"/>
                </a:lnTo>
                <a:lnTo>
                  <a:pt x="131384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135544" y="1667885"/>
            <a:ext cx="104574" cy="78111"/>
          </a:xfrm>
          <a:custGeom>
            <a:avLst/>
            <a:gdLst>
              <a:gd name="connsiteX0" fmla="*/ 18442 w 115273"/>
              <a:gd name="connsiteY0" fmla="*/ 32098 h 86103"/>
              <a:gd name="connsiteX1" fmla="*/ 19690 w 115273"/>
              <a:gd name="connsiteY1" fmla="*/ 28405 h 86103"/>
              <a:gd name="connsiteX2" fmla="*/ 23590 w 115273"/>
              <a:gd name="connsiteY2" fmla="*/ 28405 h 86103"/>
              <a:gd name="connsiteX3" fmla="*/ 115273 w 115273"/>
              <a:gd name="connsiteY3" fmla="*/ 28405 h 86103"/>
              <a:gd name="connsiteX4" fmla="*/ 115273 w 115273"/>
              <a:gd name="connsiteY4" fmla="*/ 16701 h 86103"/>
              <a:gd name="connsiteX5" fmla="*/ 74906 w 115273"/>
              <a:gd name="connsiteY5" fmla="*/ 16701 h 86103"/>
              <a:gd name="connsiteX6" fmla="*/ 60238 w 115273"/>
              <a:gd name="connsiteY6" fmla="*/ 0 h 86103"/>
              <a:gd name="connsiteX7" fmla="*/ 7160 w 115273"/>
              <a:gd name="connsiteY7" fmla="*/ 0 h 86103"/>
              <a:gd name="connsiteX8" fmla="*/ 0 w 115273"/>
              <a:gd name="connsiteY8" fmla="*/ 16701 h 86103"/>
              <a:gd name="connsiteX9" fmla="*/ 0 w 115273"/>
              <a:gd name="connsiteY9" fmla="*/ 86103 h 86103"/>
              <a:gd name="connsiteX10" fmla="*/ 18442 w 115273"/>
              <a:gd name="connsiteY10" fmla="*/ 32098 h 86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15273" h="86103">
                <a:moveTo>
                  <a:pt x="18442" y="32098"/>
                </a:moveTo>
                <a:lnTo>
                  <a:pt x="19690" y="28405"/>
                </a:lnTo>
                <a:lnTo>
                  <a:pt x="23590" y="28405"/>
                </a:lnTo>
                <a:lnTo>
                  <a:pt x="115273" y="28405"/>
                </a:lnTo>
                <a:lnTo>
                  <a:pt x="115273" y="16701"/>
                </a:lnTo>
                <a:lnTo>
                  <a:pt x="74906" y="16701"/>
                </a:lnTo>
                <a:lnTo>
                  <a:pt x="60238" y="0"/>
                </a:lnTo>
                <a:lnTo>
                  <a:pt x="7160" y="0"/>
                </a:lnTo>
                <a:lnTo>
                  <a:pt x="0" y="16701"/>
                </a:lnTo>
                <a:lnTo>
                  <a:pt x="0" y="86103"/>
                </a:lnTo>
                <a:lnTo>
                  <a:pt x="18442" y="3209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1911510" y="1804523"/>
            <a:ext cx="4781709" cy="2606192"/>
          </a:xfrm>
          <a:custGeom>
            <a:avLst/>
            <a:gdLst>
              <a:gd name="connsiteX0" fmla="*/ 78666 w 5270949"/>
              <a:gd name="connsiteY0" fmla="*/ 0 h 2872844"/>
              <a:gd name="connsiteX1" fmla="*/ 0 w 5270949"/>
              <a:gd name="connsiteY1" fmla="*/ 78704 h 2872844"/>
              <a:gd name="connsiteX2" fmla="*/ 0 w 5270949"/>
              <a:gd name="connsiteY2" fmla="*/ 2872844 h 2872844"/>
              <a:gd name="connsiteX3" fmla="*/ 5270949 w 5270949"/>
              <a:gd name="connsiteY3" fmla="*/ 2872844 h 2872844"/>
              <a:gd name="connsiteX4" fmla="*/ 5270949 w 5270949"/>
              <a:gd name="connsiteY4" fmla="*/ 78704 h 2872844"/>
              <a:gd name="connsiteX5" fmla="*/ 5192296 w 5270949"/>
              <a:gd name="connsiteY5" fmla="*/ 0 h 2872844"/>
              <a:gd name="connsiteX6" fmla="*/ 78666 w 5270949"/>
              <a:gd name="connsiteY6" fmla="*/ 0 h 2872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270949" h="2872844">
                <a:moveTo>
                  <a:pt x="78666" y="0"/>
                </a:moveTo>
                <a:cubicBezTo>
                  <a:pt x="78666" y="0"/>
                  <a:pt x="0" y="0"/>
                  <a:pt x="0" y="78704"/>
                </a:cubicBezTo>
                <a:lnTo>
                  <a:pt x="0" y="2872844"/>
                </a:lnTo>
                <a:lnTo>
                  <a:pt x="5270949" y="2872844"/>
                </a:lnTo>
                <a:lnTo>
                  <a:pt x="5270949" y="78704"/>
                </a:lnTo>
                <a:cubicBezTo>
                  <a:pt x="5270949" y="78704"/>
                  <a:pt x="5270949" y="0"/>
                  <a:pt x="5192296" y="0"/>
                </a:cubicBezTo>
                <a:lnTo>
                  <a:pt x="78666" y="0"/>
                </a:lnTo>
              </a:path>
            </a:pathLst>
          </a:custGeom>
          <a:solidFill>
            <a:srgbClr val="DEF1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6839797" y="1802646"/>
            <a:ext cx="2834408" cy="11521"/>
          </a:xfrm>
          <a:custGeom>
            <a:avLst/>
            <a:gdLst>
              <a:gd name="connsiteX0" fmla="*/ 6350 w 3124410"/>
              <a:gd name="connsiteY0" fmla="*/ 6350 h 12700"/>
              <a:gd name="connsiteX1" fmla="*/ 3118060 w 312441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4410" h="12700">
                <a:moveTo>
                  <a:pt x="6350" y="6350"/>
                </a:moveTo>
                <a:lnTo>
                  <a:pt x="3118060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6839797" y="4037263"/>
            <a:ext cx="2834408" cy="11521"/>
          </a:xfrm>
          <a:custGeom>
            <a:avLst/>
            <a:gdLst>
              <a:gd name="connsiteX0" fmla="*/ 6350 w 3124410"/>
              <a:gd name="connsiteY0" fmla="*/ 6350 h 12700"/>
              <a:gd name="connsiteX1" fmla="*/ 3118060 w 3124410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24410" h="12700">
                <a:moveTo>
                  <a:pt x="6350" y="6350"/>
                </a:moveTo>
                <a:lnTo>
                  <a:pt x="3118060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6939255" y="1931919"/>
            <a:ext cx="2661838" cy="1991939"/>
          </a:xfrm>
          <a:custGeom>
            <a:avLst/>
            <a:gdLst>
              <a:gd name="connsiteX0" fmla="*/ 6350 w 2934183"/>
              <a:gd name="connsiteY0" fmla="*/ 2189394 h 2195744"/>
              <a:gd name="connsiteX1" fmla="*/ 2927833 w 2934183"/>
              <a:gd name="connsiteY1" fmla="*/ 2189394 h 2195744"/>
              <a:gd name="connsiteX2" fmla="*/ 2927833 w 2934183"/>
              <a:gd name="connsiteY2" fmla="*/ 6350 h 2195744"/>
              <a:gd name="connsiteX3" fmla="*/ 6350 w 2934183"/>
              <a:gd name="connsiteY3" fmla="*/ 6350 h 2195744"/>
              <a:gd name="connsiteX4" fmla="*/ 6350 w 2934183"/>
              <a:gd name="connsiteY4" fmla="*/ 2189394 h 2195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34183" h="2195744">
                <a:moveTo>
                  <a:pt x="6350" y="2189394"/>
                </a:moveTo>
                <a:lnTo>
                  <a:pt x="2927833" y="2189394"/>
                </a:lnTo>
                <a:lnTo>
                  <a:pt x="2927833" y="6350"/>
                </a:lnTo>
                <a:lnTo>
                  <a:pt x="6350" y="6350"/>
                </a:lnTo>
                <a:lnTo>
                  <a:pt x="6350" y="21893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31" y="691273"/>
            <a:ext cx="9689337" cy="54725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39452" y="967782"/>
            <a:ext cx="3887283" cy="188154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57"/>
              </a:lnSpc>
              <a:tabLst>
                <a:tab pos="426293" algn="l"/>
                <a:tab pos="679765" algn="l"/>
              </a:tabLst>
            </a:pP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003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Component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사용하기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  <a:tabLst>
                <a:tab pos="426293" algn="l"/>
                <a:tab pos="679765" algn="l"/>
              </a:tabLst>
            </a:pPr>
            <a:r>
              <a:rPr lang="en-US" altLang="zh-CN" sz="1633" dirty="0"/>
              <a:t>		</a:t>
            </a:r>
            <a:r>
              <a:rPr lang="en-US" altLang="zh-CN" sz="694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App.js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089"/>
              </a:lnSpc>
              <a:tabLst>
                <a:tab pos="426293" algn="l"/>
                <a:tab pos="679765" algn="l"/>
              </a:tabLst>
            </a:pPr>
            <a:r>
              <a:rPr lang="en-US" altLang="zh-CN" sz="1633" dirty="0"/>
              <a:t>	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86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8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React</a:t>
            </a:r>
            <a:r>
              <a:rPr lang="en-US" altLang="zh-CN" sz="8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8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'react';</a:t>
            </a:r>
          </a:p>
          <a:p>
            <a:pPr>
              <a:lnSpc>
                <a:spcPts val="1361"/>
              </a:lnSpc>
              <a:tabLst>
                <a:tab pos="426293" algn="l"/>
                <a:tab pos="679765" algn="l"/>
              </a:tabLst>
            </a:pPr>
            <a:r>
              <a:rPr lang="en-US" altLang="zh-CN" sz="1633" dirty="0"/>
              <a:t>	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86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8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'./App.css';</a:t>
            </a:r>
          </a:p>
          <a:p>
            <a:pPr>
              <a:lnSpc>
                <a:spcPts val="1361"/>
              </a:lnSpc>
              <a:tabLst>
                <a:tab pos="426293" algn="l"/>
                <a:tab pos="679765" algn="l"/>
              </a:tabLst>
            </a:pPr>
            <a:r>
              <a:rPr lang="en-US" altLang="zh-CN" sz="1633" dirty="0"/>
              <a:t>	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</a:t>
            </a:r>
            <a:r>
              <a:rPr lang="en-US" altLang="zh-CN" sz="86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8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ImportConponent</a:t>
            </a:r>
            <a:r>
              <a:rPr lang="en-US" altLang="zh-CN" sz="8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8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'./R003_</a:t>
            </a:r>
            <a:r>
              <a:rPr lang="en-US" altLang="zh-CN" sz="86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ImportConponent'</a:t>
            </a:r>
          </a:p>
          <a:p>
            <a:pPr>
              <a:lnSpc>
                <a:spcPts val="1361"/>
              </a:lnSpc>
              <a:tabLst>
                <a:tab pos="426293" algn="l"/>
                <a:tab pos="679765" algn="l"/>
              </a:tabLst>
            </a:pPr>
            <a:r>
              <a:rPr lang="en-US" altLang="zh-CN" sz="1633" dirty="0"/>
              <a:t>	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1361"/>
              </a:lnSpc>
              <a:tabLst>
                <a:tab pos="426293" algn="l"/>
                <a:tab pos="679765" algn="l"/>
              </a:tabLst>
            </a:pPr>
            <a:r>
              <a:rPr lang="en-US" altLang="zh-CN" sz="1633" dirty="0"/>
              <a:t>	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</a:t>
            </a:r>
            <a:r>
              <a:rPr lang="en-US" altLang="zh-CN" sz="86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function</a:t>
            </a:r>
            <a:r>
              <a:rPr lang="en-US" altLang="zh-CN" sz="8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App()</a:t>
            </a:r>
            <a:r>
              <a:rPr lang="en-US" altLang="zh-CN" sz="8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008131" y="2799654"/>
            <a:ext cx="121828" cy="12480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1361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7</a:t>
            </a:r>
          </a:p>
          <a:p>
            <a:pPr>
              <a:lnSpc>
                <a:spcPts val="1361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8</a:t>
            </a:r>
          </a:p>
          <a:p>
            <a:pPr>
              <a:lnSpc>
                <a:spcPts val="1361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9</a:t>
            </a:r>
          </a:p>
          <a:p>
            <a:pPr>
              <a:lnSpc>
                <a:spcPts val="1361"/>
              </a:lnSpc>
              <a:tabLst>
                <a:tab pos="57607" algn="l"/>
              </a:tabLst>
            </a:pP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  <a:p>
            <a:pPr>
              <a:lnSpc>
                <a:spcPts val="1361"/>
              </a:lnSpc>
              <a:tabLst>
                <a:tab pos="57607" algn="l"/>
              </a:tabLst>
            </a:pP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11</a:t>
            </a:r>
          </a:p>
          <a:p>
            <a:pPr>
              <a:lnSpc>
                <a:spcPts val="1361"/>
              </a:lnSpc>
              <a:tabLst>
                <a:tab pos="57607" algn="l"/>
              </a:tabLst>
            </a:pP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12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319203" y="2799654"/>
            <a:ext cx="2376292" cy="12480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126736" algn="l"/>
                <a:tab pos="241950" algn="l"/>
              </a:tabLst>
            </a:pP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8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(</a:t>
            </a:r>
          </a:p>
          <a:p>
            <a:pPr>
              <a:lnSpc>
                <a:spcPts val="1361"/>
              </a:lnSpc>
              <a:tabLst>
                <a:tab pos="126736" algn="l"/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&lt;div&gt;</a:t>
            </a:r>
          </a:p>
          <a:p>
            <a:pPr>
              <a:lnSpc>
                <a:spcPts val="1361"/>
              </a:lnSpc>
              <a:tabLst>
                <a:tab pos="126736" algn="l"/>
                <a:tab pos="241950" algn="l"/>
              </a:tabLst>
            </a:pPr>
            <a:r>
              <a:rPr lang="en-US" altLang="zh-CN" sz="1633" dirty="0"/>
              <a:t>		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&lt;h1&gt;Start</a:t>
            </a:r>
            <a:r>
              <a:rPr lang="en-US" altLang="zh-CN" sz="8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React</a:t>
            </a:r>
            <a:r>
              <a:rPr lang="en-US" altLang="zh-CN" sz="8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200!&lt;/h1&gt;</a:t>
            </a:r>
          </a:p>
          <a:p>
            <a:pPr>
              <a:lnSpc>
                <a:spcPts val="1361"/>
              </a:lnSpc>
              <a:tabLst>
                <a:tab pos="126736" algn="l"/>
                <a:tab pos="241950" algn="l"/>
              </a:tabLst>
            </a:pPr>
            <a:r>
              <a:rPr lang="en-US" altLang="zh-CN" sz="1633" dirty="0"/>
              <a:t>		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&lt;p&gt;CSS</a:t>
            </a:r>
            <a:r>
              <a:rPr lang="en-US" altLang="zh-CN" sz="77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776" dirty="0">
                <a:solidFill>
                  <a:srgbClr val="231F20"/>
                </a:solidFill>
                <a:latin typeface="나눔고딕" pitchFamily="18" charset="0"/>
                <a:cs typeface="나눔고딕" pitchFamily="18" charset="0"/>
              </a:rPr>
              <a:t>적용하기</a:t>
            </a:r>
            <a:r>
              <a:rPr lang="en-US" altLang="zh-CN" sz="86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&lt;/p&gt;</a:t>
            </a:r>
          </a:p>
          <a:p>
            <a:pPr>
              <a:lnSpc>
                <a:spcPts val="1361"/>
              </a:lnSpc>
              <a:tabLst>
                <a:tab pos="126736" algn="l"/>
                <a:tab pos="241950" algn="l"/>
              </a:tabLst>
            </a:pPr>
            <a:r>
              <a:rPr lang="en-US" altLang="zh-CN" sz="1633" dirty="0"/>
              <a:t>		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&lt;ImportConponent&gt;&lt;/ImportConponent&gt;</a:t>
            </a:r>
          </a:p>
          <a:p>
            <a:pPr>
              <a:lnSpc>
                <a:spcPts val="1361"/>
              </a:lnSpc>
              <a:tabLst>
                <a:tab pos="126736" algn="l"/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&lt;/div&gt;</a:t>
            </a:r>
          </a:p>
          <a:p>
            <a:pPr>
              <a:lnSpc>
                <a:spcPts val="1361"/>
              </a:lnSpc>
              <a:tabLst>
                <a:tab pos="126736" algn="l"/>
                <a:tab pos="241950" algn="l"/>
              </a:tabLst>
            </a:pP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904440" y="4043945"/>
            <a:ext cx="5238614" cy="15267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13</a:t>
            </a:r>
            <a:r>
              <a:rPr lang="en-US" altLang="zh-CN" sz="86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361"/>
              </a:lnSpc>
              <a:tabLst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14</a:t>
            </a:r>
            <a:r>
              <a:rPr lang="en-US" altLang="zh-CN" sz="86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export</a:t>
            </a:r>
            <a:r>
              <a:rPr lang="en-US" altLang="zh-CN" sz="8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default</a:t>
            </a:r>
            <a:r>
              <a:rPr lang="en-US" altLang="zh-CN" sz="86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App;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  <a:tabLst>
                <a:tab pos="103693" algn="l"/>
              </a:tabLst>
            </a:pPr>
            <a:r>
              <a:rPr lang="en-US" altLang="zh-CN" sz="99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App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js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파일과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같은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경로에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위치한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R003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_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ImportConponent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js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파일을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임포트해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사용할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수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있도</a:t>
            </a:r>
          </a:p>
          <a:p>
            <a:pPr>
              <a:lnSpc>
                <a:spcPts val="1542"/>
              </a:lnSpc>
              <a:tabLst>
                <a:tab pos="103693" algn="l"/>
              </a:tabLst>
            </a:pPr>
            <a:r>
              <a:rPr lang="en-US" altLang="zh-CN" sz="99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록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한다.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103693" algn="l"/>
              </a:tabLst>
            </a:pPr>
            <a:r>
              <a:rPr lang="en-US" altLang="zh-CN" sz="99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R003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_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ImportConponent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js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에서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작성한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component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를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사용한다.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이때</a:t>
            </a:r>
            <a:r>
              <a:rPr lang="en-US" altLang="zh-CN" sz="8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9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render()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9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함수에서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읽어</a:t>
            </a:r>
          </a:p>
          <a:p>
            <a:pPr>
              <a:lnSpc>
                <a:spcPts val="1542"/>
              </a:lnSpc>
              <a:tabLst>
                <a:tab pos="103693" algn="l"/>
              </a:tabLst>
            </a:pPr>
            <a:r>
              <a:rPr lang="en-US" altLang="zh-CN" sz="99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들였던</a:t>
            </a:r>
            <a:r>
              <a:rPr lang="en-US" altLang="zh-CN" sz="8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9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</a:t>
            </a:r>
            <a:r>
              <a:rPr lang="en-US" altLang="zh-CN" sz="8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9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8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9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h2</a:t>
            </a:r>
            <a:r>
              <a:rPr lang="en-US" altLang="zh-CN" sz="8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9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8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9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[THIS</a:t>
            </a:r>
            <a:r>
              <a:rPr lang="en-US" altLang="zh-CN" sz="8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IS</a:t>
            </a:r>
            <a:r>
              <a:rPr lang="en-US" altLang="zh-CN" sz="8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IMPORTED</a:t>
            </a:r>
            <a:r>
              <a:rPr lang="en-US" altLang="zh-CN" sz="8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</a:t>
            </a:r>
            <a:r>
              <a:rPr lang="en-US" altLang="zh-CN" sz="89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]</a:t>
            </a:r>
            <a:r>
              <a:rPr lang="en-US" altLang="zh-CN" sz="8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9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8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9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/h2</a:t>
            </a:r>
            <a:r>
              <a:rPr lang="en-US" altLang="zh-CN" sz="8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9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8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9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코드가</a:t>
            </a:r>
            <a:r>
              <a:rPr lang="en-US" altLang="zh-CN" sz="99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이식된다.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535761" y="4643049"/>
            <a:ext cx="296556" cy="7225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843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3</a:t>
            </a:r>
            <a:r>
              <a:rPr lang="en-US" altLang="zh-CN" sz="109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90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  <a:tabLst>
                <a:tab pos="57607" algn="l"/>
              </a:tabLst>
            </a:pPr>
            <a:r>
              <a:rPr lang="en-US" altLang="zh-CN" sz="843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10</a:t>
            </a:r>
            <a:r>
              <a:rPr lang="en-US" altLang="zh-CN" sz="109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90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939209" y="1647534"/>
            <a:ext cx="442429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81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실행</a:t>
            </a:r>
            <a:r>
              <a:rPr lang="en-US" altLang="zh-CN" sz="8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1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결과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A05AC-77E5-4C56-83BC-ADF3B2EF5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JSX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8891A-70F5-4FC5-8EBE-C2AC354ED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89" y="1064165"/>
            <a:ext cx="11308420" cy="606053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sz="2300" dirty="0"/>
              <a:t>JSX</a:t>
            </a:r>
            <a:r>
              <a:rPr lang="ko-KR" altLang="en-US" sz="2300" dirty="0"/>
              <a:t>에 </a:t>
            </a:r>
            <a:r>
              <a:rPr lang="ko-KR" altLang="en-US" sz="2600" dirty="0"/>
              <a:t>대해서</a:t>
            </a:r>
            <a:r>
              <a:rPr lang="ko-KR" altLang="en-US" sz="2300" dirty="0"/>
              <a:t> 보다 상세하게 알아보자</a:t>
            </a:r>
            <a:r>
              <a:rPr lang="en-US" altLang="ko-KR" sz="2300" dirty="0"/>
              <a:t>! </a:t>
            </a:r>
          </a:p>
          <a:p>
            <a:pPr>
              <a:lnSpc>
                <a:spcPct val="120000"/>
              </a:lnSpc>
            </a:pPr>
            <a:r>
              <a:rPr lang="ko-KR" altLang="en-US" sz="2300" dirty="0"/>
              <a:t>아래 그림을 보면 왼쪽은 </a:t>
            </a:r>
            <a:r>
              <a:rPr lang="en-US" altLang="ko-KR" sz="2300" dirty="0"/>
              <a:t>html </a:t>
            </a:r>
            <a:r>
              <a:rPr lang="ko-KR" altLang="en-US" sz="2300" dirty="0"/>
              <a:t>처럼 보이지만 실제로는 자바스크립트</a:t>
            </a:r>
            <a:endParaRPr lang="en-US" altLang="ko-KR" sz="2300" dirty="0"/>
          </a:p>
          <a:p>
            <a:pPr>
              <a:lnSpc>
                <a:spcPct val="120000"/>
              </a:lnSpc>
            </a:pPr>
            <a:endParaRPr lang="en-US" altLang="ko-KR" sz="1600" dirty="0"/>
          </a:p>
          <a:p>
            <a:pPr>
              <a:lnSpc>
                <a:spcPct val="120000"/>
              </a:lnSpc>
            </a:pPr>
            <a:endParaRPr lang="en-US" altLang="ko-KR" sz="1600" dirty="0"/>
          </a:p>
          <a:p>
            <a:pPr>
              <a:lnSpc>
                <a:spcPct val="120000"/>
              </a:lnSpc>
            </a:pPr>
            <a:endParaRPr lang="en-US" altLang="ko-KR" sz="1600" dirty="0"/>
          </a:p>
          <a:p>
            <a:pPr>
              <a:lnSpc>
                <a:spcPct val="120000"/>
              </a:lnSpc>
            </a:pPr>
            <a:endParaRPr lang="en-US" altLang="ko-KR" sz="1600" dirty="0"/>
          </a:p>
          <a:p>
            <a:pPr>
              <a:lnSpc>
                <a:spcPct val="120000"/>
              </a:lnSpc>
            </a:pPr>
            <a:endParaRPr lang="en-US" altLang="ko-KR" sz="1600" dirty="0"/>
          </a:p>
          <a:p>
            <a:pPr>
              <a:lnSpc>
                <a:spcPct val="120000"/>
              </a:lnSpc>
            </a:pPr>
            <a:endParaRPr lang="en-US" altLang="ko-KR" sz="1600" dirty="0"/>
          </a:p>
          <a:p>
            <a:pPr>
              <a:lnSpc>
                <a:spcPct val="120000"/>
              </a:lnSpc>
            </a:pPr>
            <a:endParaRPr lang="en-US" altLang="ko-KR" sz="1600" dirty="0"/>
          </a:p>
          <a:p>
            <a:pPr>
              <a:lnSpc>
                <a:spcPct val="120000"/>
              </a:lnSpc>
            </a:pPr>
            <a:endParaRPr lang="en-US" altLang="ko-KR" sz="1600" dirty="0"/>
          </a:p>
          <a:p>
            <a:pPr algn="l" fontAlgn="base">
              <a:lnSpc>
                <a:spcPct val="120000"/>
              </a:lnSpc>
            </a:pPr>
            <a:endParaRPr lang="en-US" altLang="ko-KR" sz="1600" dirty="0"/>
          </a:p>
          <a:p>
            <a:pPr algn="l" fontAlgn="base">
              <a:lnSpc>
                <a:spcPct val="120000"/>
              </a:lnSpc>
            </a:pPr>
            <a:endParaRPr lang="en-US" altLang="ko-KR" sz="1600" dirty="0"/>
          </a:p>
          <a:p>
            <a:pPr algn="l" fontAlgn="base">
              <a:lnSpc>
                <a:spcPct val="120000"/>
              </a:lnSpc>
            </a:pPr>
            <a:endParaRPr lang="en-US" altLang="ko-KR" sz="1600" dirty="0"/>
          </a:p>
          <a:p>
            <a:pPr algn="l" fontAlgn="base">
              <a:lnSpc>
                <a:spcPct val="120000"/>
              </a:lnSpc>
            </a:pPr>
            <a:endParaRPr lang="en-US" altLang="ko-KR" sz="1600" dirty="0"/>
          </a:p>
          <a:p>
            <a:pPr algn="l" fontAlgn="base">
              <a:lnSpc>
                <a:spcPct val="120000"/>
              </a:lnSpc>
            </a:pPr>
            <a:endParaRPr lang="en-US" altLang="ko-KR" sz="1600" dirty="0"/>
          </a:p>
          <a:p>
            <a:pPr lvl="1" fontAlgn="base">
              <a:lnSpc>
                <a:spcPct val="120000"/>
              </a:lnSpc>
            </a:pPr>
            <a:r>
              <a:rPr lang="ko-KR" altLang="en-US" sz="2000" dirty="0"/>
              <a:t>컴포넌트를 만들 때 우측에 있는 것처럼 작성</a:t>
            </a:r>
            <a:r>
              <a:rPr lang="en-US" altLang="ko-KR" sz="2000" dirty="0"/>
              <a:t>??  </a:t>
            </a:r>
            <a:r>
              <a:rPr lang="ko-KR" altLang="en-US" sz="2000" dirty="0"/>
              <a:t>너무 피곤한 작업이 됨 </a:t>
            </a:r>
            <a:endParaRPr lang="en-US" altLang="ko-KR" sz="2000" dirty="0"/>
          </a:p>
          <a:p>
            <a:pPr lvl="1" fontAlgn="base">
              <a:lnSpc>
                <a:spcPct val="120000"/>
              </a:lnSpc>
            </a:pPr>
            <a:r>
              <a:rPr lang="ko-KR" altLang="en-US" sz="2000" dirty="0" err="1"/>
              <a:t>리액트</a:t>
            </a:r>
            <a:r>
              <a:rPr lang="ko-KR" altLang="en-US" sz="2000" dirty="0"/>
              <a:t> 개발을 쉽게 하기 위해</a:t>
            </a:r>
            <a:r>
              <a:rPr lang="en-US" altLang="ko-KR" sz="2000" dirty="0"/>
              <a:t> HTML </a:t>
            </a:r>
            <a:r>
              <a:rPr lang="ko-KR" altLang="en-US" sz="2000" dirty="0"/>
              <a:t>과 비슷한 문법으로 작성을 하면 이를 </a:t>
            </a:r>
            <a:r>
              <a:rPr lang="en-US" altLang="ko-KR" sz="2000" dirty="0" err="1"/>
              <a:t>React.createElement</a:t>
            </a:r>
            <a:r>
              <a:rPr lang="ko-KR" altLang="en-US" sz="2000" dirty="0"/>
              <a:t>를 사용하는 자바스크립트 형태로 변환</a:t>
            </a:r>
            <a:endParaRPr lang="en-US" altLang="ko-KR" sz="2000" dirty="0"/>
          </a:p>
          <a:p>
            <a:pPr lvl="1" fontAlgn="base">
              <a:lnSpc>
                <a:spcPct val="120000"/>
              </a:lnSpc>
            </a:pPr>
            <a:r>
              <a:rPr lang="en-US" altLang="ko-KR" sz="1900" dirty="0"/>
              <a:t>XML </a:t>
            </a:r>
            <a:r>
              <a:rPr lang="ko-KR" altLang="en-US" sz="1900" dirty="0"/>
              <a:t>형태의 코드를</a:t>
            </a:r>
            <a:r>
              <a:rPr lang="en-US" altLang="ko-KR" sz="1900" dirty="0"/>
              <a:t> </a:t>
            </a:r>
            <a:r>
              <a:rPr lang="ko-KR" altLang="en-US" sz="1900" dirty="0"/>
              <a:t>자바스크립트로 변환해야 하기 때문에</a:t>
            </a:r>
            <a:r>
              <a:rPr lang="en-US" altLang="ko-KR" sz="1900" dirty="0"/>
              <a:t> JSX</a:t>
            </a:r>
            <a:r>
              <a:rPr lang="ko-KR" altLang="en-US" sz="1900" dirty="0"/>
              <a:t>를 제대로 사용하기 위해서 몇가지 규칙 준수</a:t>
            </a:r>
            <a:r>
              <a:rPr lang="en-US" altLang="ko-KR" sz="1900" dirty="0"/>
              <a:t>(</a:t>
            </a:r>
            <a:r>
              <a:rPr lang="ko-KR" altLang="en-US" sz="1900" dirty="0"/>
              <a:t>습득</a:t>
            </a:r>
            <a:r>
              <a:rPr lang="en-US" altLang="ko-KR" sz="1900" dirty="0"/>
              <a:t>)</a:t>
            </a:r>
            <a:r>
              <a:rPr lang="ko-KR" altLang="en-US" sz="1900" dirty="0"/>
              <a:t>가 필요함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22A16A-6B3A-4CE3-9729-49CF30E15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24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7C5DF6-414B-4CCF-B66E-628E313B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657198"/>
            <a:ext cx="6581774" cy="432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24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46B75-FD43-4CDC-9F11-70AFD44E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JSX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EFF24B-8064-4C20-B4C8-84E2733FA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/>
              <a:t>코드를 작성해가면서 </a:t>
            </a:r>
            <a:r>
              <a:rPr lang="en-US" altLang="ko-KR" sz="2000" dirty="0"/>
              <a:t>JSX </a:t>
            </a:r>
            <a:r>
              <a:rPr lang="ko-KR" altLang="en-US" sz="2000" dirty="0"/>
              <a:t>규칙을 확인</a:t>
            </a:r>
            <a:r>
              <a:rPr lang="en-US" altLang="ko-KR" sz="2000" dirty="0"/>
              <a:t>:</a:t>
            </a:r>
            <a:r>
              <a:rPr lang="ko-KR" altLang="en-US" sz="2000" dirty="0"/>
              <a:t> 상단의 </a:t>
            </a:r>
            <a:r>
              <a:rPr lang="en-US" altLang="ko-KR" sz="2000" dirty="0" err="1"/>
              <a:t>css</a:t>
            </a:r>
            <a:r>
              <a:rPr lang="en-US" altLang="ko-KR" sz="2000" dirty="0"/>
              <a:t> 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svg</a:t>
            </a:r>
            <a:r>
              <a:rPr lang="en-US" altLang="ko-KR" sz="2000" dirty="0"/>
              <a:t> </a:t>
            </a:r>
            <a:r>
              <a:rPr lang="ko-KR" altLang="en-US" sz="2000" dirty="0"/>
              <a:t>같은 것을 모두 지워 단순화 하고 태그 규칙 확인</a:t>
            </a:r>
            <a:endParaRPr lang="en-US" altLang="ko-KR" sz="2000" dirty="0"/>
          </a:p>
          <a:p>
            <a:pPr lvl="1"/>
            <a:r>
              <a:rPr lang="ko-KR" altLang="en-US" dirty="0"/>
              <a:t>태그는 반드시 닫아야 함</a:t>
            </a:r>
            <a:r>
              <a:rPr lang="en-US" altLang="ko-KR" dirty="0"/>
              <a:t>: ex) &lt;div&gt; </a:t>
            </a:r>
            <a:r>
              <a:rPr lang="ko-KR" altLang="en-US" dirty="0"/>
              <a:t>태그를 열었으면</a:t>
            </a:r>
            <a:r>
              <a:rPr lang="en-US" altLang="ko-KR" dirty="0"/>
              <a:t>, &lt;/div&gt; </a:t>
            </a:r>
            <a:r>
              <a:rPr lang="ko-KR" altLang="en-US" dirty="0"/>
              <a:t>를 통하여 태그를 꼭 닫아주어야 하고 </a:t>
            </a:r>
            <a:r>
              <a:rPr lang="en-US" altLang="ko-KR" dirty="0"/>
              <a:t>&lt;input&gt; </a:t>
            </a:r>
            <a:r>
              <a:rPr lang="ko-KR" altLang="en-US" dirty="0"/>
              <a:t>태그도 마찬가지임 </a:t>
            </a:r>
            <a:r>
              <a:rPr lang="en-US" altLang="ko-KR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  <a:r>
              <a:rPr lang="en-US" altLang="ko-KR" dirty="0">
                <a:solidFill>
                  <a:srgbClr val="FFFF00"/>
                </a:solidFill>
              </a:rPr>
              <a:t> html </a:t>
            </a:r>
            <a:r>
              <a:rPr lang="ko-KR" altLang="en-US" dirty="0">
                <a:solidFill>
                  <a:srgbClr val="FFFF00"/>
                </a:solidFill>
              </a:rPr>
              <a:t>에서 </a:t>
            </a:r>
            <a:r>
              <a:rPr lang="en-US" altLang="ko-KR" dirty="0">
                <a:solidFill>
                  <a:srgbClr val="FFFF00"/>
                </a:solidFill>
              </a:rPr>
              <a:t>input </a:t>
            </a:r>
            <a:r>
              <a:rPr lang="ko-KR" altLang="en-US" dirty="0">
                <a:solidFill>
                  <a:srgbClr val="FFFF00"/>
                </a:solidFill>
              </a:rPr>
              <a:t>이나 </a:t>
            </a:r>
            <a:r>
              <a:rPr lang="en-US" altLang="ko-KR" dirty="0" err="1">
                <a:solidFill>
                  <a:srgbClr val="FFFF00"/>
                </a:solidFill>
              </a:rPr>
              <a:t>br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ko-KR" altLang="en-US" dirty="0">
                <a:solidFill>
                  <a:srgbClr val="FFFF00"/>
                </a:solidFill>
              </a:rPr>
              <a:t>태그를 작성할 때 태그를 안 </a:t>
            </a:r>
            <a:r>
              <a:rPr lang="ko-KR" altLang="en-US" dirty="0" err="1">
                <a:solidFill>
                  <a:srgbClr val="FFFF00"/>
                </a:solidFill>
              </a:rPr>
              <a:t>닫을때도</a:t>
            </a:r>
            <a:r>
              <a:rPr lang="ko-KR" altLang="en-US" dirty="0">
                <a:solidFill>
                  <a:srgbClr val="FFFF00"/>
                </a:solidFill>
              </a:rPr>
              <a:t> 있지만 </a:t>
            </a:r>
            <a:r>
              <a:rPr lang="ko-KR" altLang="en-US" dirty="0" err="1">
                <a:solidFill>
                  <a:srgbClr val="FFFF00"/>
                </a:solidFill>
              </a:rPr>
              <a:t>리액트에서는</a:t>
            </a:r>
            <a:r>
              <a:rPr lang="ko-KR" altLang="en-US" dirty="0">
                <a:solidFill>
                  <a:srgbClr val="FFFF00"/>
                </a:solidFill>
              </a:rPr>
              <a:t> 오류 발생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4E3B0B-0B27-445A-8363-C1A2F9D9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25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FD20E4-5BBD-4419-848E-350BFCA40BF0}"/>
              </a:ext>
            </a:extLst>
          </p:cNvPr>
          <p:cNvSpPr/>
          <p:nvPr/>
        </p:nvSpPr>
        <p:spPr>
          <a:xfrm>
            <a:off x="866412" y="3218246"/>
            <a:ext cx="5229588" cy="31870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endParaRPr lang="en-US" altLang="ko-KR" sz="14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App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&gt;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inherit"/>
              </a:rPr>
              <a:t>   	</a:t>
            </a:r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Monaco"/>
              </a:rPr>
              <a:t>input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Monaco"/>
              </a:rPr>
              <a:t>type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"text"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&gt;</a:t>
            </a:r>
            <a:endParaRPr lang="en-US" altLang="ko-KR" sz="14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}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App;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E267DE-4618-487D-91A8-A3501DD4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505" y="3218247"/>
            <a:ext cx="4475369" cy="281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65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C1209-79E3-44A7-8AE0-D65178CD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JSX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ABA998-21CA-4B18-ABA7-45B547188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90" y="1211822"/>
            <a:ext cx="10769499" cy="5193460"/>
          </a:xfrm>
        </p:spPr>
        <p:txBody>
          <a:bodyPr>
            <a:normAutofit/>
          </a:bodyPr>
          <a:lstStyle/>
          <a:p>
            <a:r>
              <a:rPr lang="ko-KR" altLang="en-US" dirty="0"/>
              <a:t>두 개 이상의 </a:t>
            </a:r>
            <a:r>
              <a:rPr lang="ko-KR" altLang="en-US" dirty="0" err="1"/>
              <a:t>엘리먼트는</a:t>
            </a:r>
            <a:r>
              <a:rPr lang="ko-KR" altLang="en-US" dirty="0"/>
              <a:t> 무조건 하나의 </a:t>
            </a:r>
            <a:r>
              <a:rPr lang="ko-KR" altLang="en-US" dirty="0" err="1"/>
              <a:t>엘리먼트로</a:t>
            </a:r>
            <a:r>
              <a:rPr lang="ko-KR" altLang="en-US" dirty="0"/>
              <a:t> 감싸져 있어야 함</a:t>
            </a:r>
            <a:endParaRPr lang="en-US" altLang="ko-KR" dirty="0"/>
          </a:p>
          <a:p>
            <a:pPr lvl="1"/>
            <a:r>
              <a:rPr lang="ko-KR" altLang="en-US" dirty="0"/>
              <a:t>다음 코드는 터미널 쪽에서 다음과 같은 오류 발생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07AF86-01A2-4AE4-9005-4904104C3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26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B49879-C4D3-41FE-9F89-E5F1EAB74CA2}"/>
              </a:ext>
            </a:extLst>
          </p:cNvPr>
          <p:cNvSpPr/>
          <p:nvPr/>
        </p:nvSpPr>
        <p:spPr>
          <a:xfrm>
            <a:off x="455424" y="2064966"/>
            <a:ext cx="5229588" cy="2840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endParaRPr lang="en-US" altLang="ko-KR" sz="12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2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E6C07B"/>
                </a:solidFill>
                <a:effectLst/>
                <a:latin typeface="inherit"/>
              </a:rPr>
              <a:t>App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2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Hello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2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&lt;div&gt;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Bye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&lt;</a:t>
            </a:r>
            <a:r>
              <a:rPr lang="en-US" altLang="ko-KR" sz="1200" b="0" i="0" dirty="0">
                <a:solidFill>
                  <a:srgbClr val="98C379"/>
                </a:solidFill>
                <a:effectLst/>
                <a:latin typeface="Monaco"/>
              </a:rPr>
              <a:t>/div&gt;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  <a:p>
            <a:pPr algn="just"/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}</a:t>
            </a:r>
          </a:p>
          <a:p>
            <a:pPr algn="just"/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App;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47CACA-DD0A-4D91-9BA7-BD5559190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538" y="2183454"/>
            <a:ext cx="5526277" cy="21766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275CF9-3346-4A1C-8A56-4D2A7666BE45}"/>
              </a:ext>
            </a:extLst>
          </p:cNvPr>
          <p:cNvSpPr txBox="1"/>
          <p:nvPr/>
        </p:nvSpPr>
        <p:spPr>
          <a:xfrm>
            <a:off x="714374" y="5278921"/>
            <a:ext cx="10153651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그러면</a:t>
            </a:r>
            <a:r>
              <a:rPr lang="en-US" altLang="ko-KR" dirty="0"/>
              <a:t>, </a:t>
            </a:r>
            <a:r>
              <a:rPr lang="ko-KR" altLang="en-US" dirty="0"/>
              <a:t>가장 간단하게 해결하는 방법은 </a:t>
            </a:r>
            <a:r>
              <a:rPr lang="en-US" altLang="ko-KR" dirty="0"/>
              <a:t>div </a:t>
            </a:r>
            <a:r>
              <a:rPr lang="ko-KR" altLang="en-US" dirty="0"/>
              <a:t>로 감싸주는 것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단순히 감싸기 위해서 새로운 </a:t>
            </a:r>
            <a:r>
              <a:rPr lang="en-US" altLang="ko-KR" sz="1600" dirty="0"/>
              <a:t>div</a:t>
            </a:r>
            <a:r>
              <a:rPr lang="ko-KR" altLang="en-US" sz="1600" dirty="0"/>
              <a:t>를 사용하는 것이 불편할 수 있음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EX) </a:t>
            </a:r>
            <a:r>
              <a:rPr lang="ko-KR" altLang="en-US" sz="1600" dirty="0"/>
              <a:t>스타일 관련 설정을 하면서 코드가 꼬이게 될 수도 있고</a:t>
            </a:r>
            <a:r>
              <a:rPr lang="en-US" altLang="ko-KR" sz="1600" dirty="0"/>
              <a:t>, table </a:t>
            </a:r>
            <a:r>
              <a:rPr lang="ko-KR" altLang="en-US" sz="1600" dirty="0"/>
              <a:t>관련 태그를 작성할 때 굉장히 번거로움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Fragment </a:t>
            </a:r>
            <a:r>
              <a:rPr lang="ko-KR" altLang="en-US" sz="1600" dirty="0"/>
              <a:t>사용해서 해결 </a:t>
            </a:r>
            <a:r>
              <a:rPr lang="en-US" altLang="ko-KR" sz="1600" dirty="0"/>
              <a:t>(v16.2</a:t>
            </a:r>
            <a:r>
              <a:rPr lang="ko-KR" altLang="en-US" sz="1600" dirty="0"/>
              <a:t>에서 도입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C2A3B5-E9A6-49A3-B7EE-756BC29788F9}"/>
              </a:ext>
            </a:extLst>
          </p:cNvPr>
          <p:cNvSpPr/>
          <p:nvPr/>
        </p:nvSpPr>
        <p:spPr>
          <a:xfrm>
            <a:off x="455423" y="2008084"/>
            <a:ext cx="5229588" cy="3122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endParaRPr lang="en-US" altLang="ko-KR" sz="12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2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E6C07B"/>
                </a:solidFill>
                <a:effectLst/>
                <a:latin typeface="inherit"/>
              </a:rPr>
              <a:t>App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 &lt;</a:t>
            </a:r>
            <a:r>
              <a:rPr lang="en-US" altLang="ko-KR" sz="1200" dirty="0">
                <a:solidFill>
                  <a:srgbClr val="E06C75"/>
                </a:solidFill>
                <a:latin typeface="inherit"/>
              </a:rPr>
              <a:t>div</a:t>
            </a:r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&gt; </a:t>
            </a:r>
            <a:endParaRPr lang="en-US" altLang="ko-KR" sz="12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&lt;</a:t>
            </a:r>
            <a:r>
              <a:rPr lang="en-US" altLang="ko-KR" sz="12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&gt;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Hello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&lt;/</a:t>
            </a:r>
            <a:r>
              <a:rPr lang="en-US" altLang="ko-KR" sz="12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&gt;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&lt;</a:t>
            </a:r>
            <a:r>
              <a:rPr lang="en-US" altLang="ko-KR" sz="12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&gt;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Bye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&lt;/</a:t>
            </a:r>
            <a:r>
              <a:rPr lang="en-US" altLang="ko-KR" sz="12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&gt;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 &lt;</a:t>
            </a:r>
            <a:r>
              <a:rPr lang="en-US" altLang="ko-KR" sz="1200" dirty="0">
                <a:solidFill>
                  <a:srgbClr val="E06C75"/>
                </a:solidFill>
                <a:latin typeface="inherit"/>
              </a:rPr>
              <a:t>div</a:t>
            </a:r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&gt;</a:t>
            </a:r>
            <a:endParaRPr lang="en-US" altLang="ko-KR" sz="12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  <a:p>
            <a:pPr algn="just"/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}</a:t>
            </a:r>
          </a:p>
          <a:p>
            <a:pPr algn="just"/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App;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2D2A84-212C-4527-BE5A-635CCE1BBC55}"/>
              </a:ext>
            </a:extLst>
          </p:cNvPr>
          <p:cNvSpPr/>
          <p:nvPr/>
        </p:nvSpPr>
        <p:spPr>
          <a:xfrm>
            <a:off x="441789" y="2008083"/>
            <a:ext cx="5229588" cy="3122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endParaRPr lang="en-US" altLang="ko-KR" sz="12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2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E6C07B"/>
                </a:solidFill>
                <a:effectLst/>
                <a:latin typeface="inherit"/>
              </a:rPr>
              <a:t>App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&lt;</a:t>
            </a:r>
            <a:r>
              <a:rPr lang="en-US" altLang="ko-KR" sz="1200" b="0" i="0" dirty="0">
                <a:solidFill>
                  <a:srgbClr val="E06C75"/>
                </a:solidFill>
                <a:effectLst/>
                <a:latin typeface="inherit"/>
              </a:rPr>
              <a:t>Fragment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&gt;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&lt;</a:t>
            </a:r>
            <a:r>
              <a:rPr lang="en-US" altLang="ko-KR" sz="12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&gt;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Hello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&lt;/</a:t>
            </a:r>
            <a:r>
              <a:rPr lang="en-US" altLang="ko-KR" sz="12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&gt;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&lt;</a:t>
            </a:r>
            <a:r>
              <a:rPr lang="en-US" altLang="ko-KR" sz="12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&gt;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Bye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&lt;/</a:t>
            </a:r>
            <a:r>
              <a:rPr lang="en-US" altLang="ko-KR" sz="12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&gt;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&lt;/</a:t>
            </a:r>
            <a:r>
              <a:rPr lang="en-US" altLang="ko-KR" sz="1200" b="0" i="0" dirty="0">
                <a:solidFill>
                  <a:srgbClr val="E06C75"/>
                </a:solidFill>
                <a:effectLst/>
                <a:latin typeface="inherit"/>
              </a:rPr>
              <a:t>Fragment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&gt;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  <a:p>
            <a:pPr algn="just"/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}</a:t>
            </a:r>
          </a:p>
          <a:p>
            <a:pPr algn="just"/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App;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503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70992-B393-44ED-B174-79439EF8F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JSX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3B3D98-A191-4600-A3A2-855F44AF6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90" y="1316477"/>
            <a:ext cx="10769499" cy="3046798"/>
          </a:xfrm>
        </p:spPr>
        <p:txBody>
          <a:bodyPr/>
          <a:lstStyle/>
          <a:p>
            <a:r>
              <a:rPr lang="en-US" altLang="ko-KR" dirty="0"/>
              <a:t>JSX </a:t>
            </a:r>
            <a:r>
              <a:rPr lang="ko-KR" altLang="en-US" dirty="0"/>
              <a:t>안에 자바스크립트 값 사용하기</a:t>
            </a:r>
          </a:p>
          <a:p>
            <a:pPr lvl="1"/>
            <a:r>
              <a:rPr lang="en-US" altLang="ko-KR" dirty="0"/>
              <a:t>JSX </a:t>
            </a:r>
            <a:r>
              <a:rPr lang="ko-KR" altLang="en-US" dirty="0"/>
              <a:t>내부에서 자바스크립트 값을 사용할 땐 아래와 같이 작성</a:t>
            </a:r>
            <a:endParaRPr lang="en-US" altLang="ko-KR" dirty="0"/>
          </a:p>
          <a:p>
            <a:pPr lvl="1"/>
            <a:r>
              <a:rPr lang="en-US" altLang="ko-KR" dirty="0"/>
              <a:t>const </a:t>
            </a:r>
            <a:r>
              <a:rPr lang="ko-KR" altLang="en-US" dirty="0"/>
              <a:t>키워드</a:t>
            </a:r>
            <a:r>
              <a:rPr lang="en-US" altLang="ko-KR" dirty="0"/>
              <a:t>: ES6</a:t>
            </a:r>
            <a:r>
              <a:rPr lang="ko-KR" altLang="en-US" dirty="0"/>
              <a:t>에 도입된 키워드로서</a:t>
            </a:r>
            <a:r>
              <a:rPr lang="en-US" altLang="ko-KR" dirty="0"/>
              <a:t>, </a:t>
            </a:r>
            <a:r>
              <a:rPr lang="ko-KR" altLang="en-US" dirty="0"/>
              <a:t>한번 선언하고 바뀌지 않는 값을 설정 할 때 사용</a:t>
            </a:r>
            <a:endParaRPr lang="en-US" altLang="ko-KR" dirty="0"/>
          </a:p>
          <a:p>
            <a:pPr lvl="1"/>
            <a:r>
              <a:rPr lang="en-US" altLang="ko-KR" dirty="0"/>
              <a:t>let </a:t>
            </a:r>
            <a:r>
              <a:rPr lang="ko-KR" altLang="en-US" dirty="0"/>
              <a:t>키워드</a:t>
            </a:r>
            <a:r>
              <a:rPr lang="en-US" altLang="ko-KR" dirty="0"/>
              <a:t>: </a:t>
            </a:r>
            <a:r>
              <a:rPr lang="ko-KR" altLang="en-US" dirty="0"/>
              <a:t>변경될 수 있는 값의 선언에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173202-5717-4F91-A128-F2ACF389C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27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A900D9-DC1D-47FC-A8AA-36AC3A0DEC4E}"/>
              </a:ext>
            </a:extLst>
          </p:cNvPr>
          <p:cNvSpPr/>
          <p:nvPr/>
        </p:nvSpPr>
        <p:spPr>
          <a:xfrm>
            <a:off x="788798" y="2971800"/>
            <a:ext cx="10012552" cy="32411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endParaRPr lang="en-US" altLang="ko-KR" sz="16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E6C07B"/>
                </a:solidFill>
                <a:effectLst/>
                <a:latin typeface="inherit"/>
              </a:rPr>
              <a:t>App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const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name = 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'react'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</a:t>
            </a:r>
            <a:endParaRPr lang="en-US" altLang="ko-KR" sz="16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6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Hello {name} !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6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}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App;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90686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6DE30-E86A-4B45-94FF-210CC8AC5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JSX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62BB97-A7E9-411B-9F56-FFE3DF05A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자바스크립트의 </a:t>
            </a:r>
            <a:r>
              <a:rPr lang="en-US" altLang="ko-KR" dirty="0"/>
              <a:t>var </a:t>
            </a:r>
            <a:r>
              <a:rPr lang="ko-KR" altLang="en-US" dirty="0"/>
              <a:t>과 유사하나 작동 방식에 있어서 </a:t>
            </a:r>
            <a:r>
              <a:rPr lang="en-US" altLang="ko-KR" dirty="0"/>
              <a:t>scope</a:t>
            </a:r>
            <a:r>
              <a:rPr lang="ko-KR" altLang="en-US" dirty="0"/>
              <a:t>에 차이가 있음</a:t>
            </a:r>
            <a:endParaRPr lang="en-US" altLang="ko-KR" dirty="0"/>
          </a:p>
          <a:p>
            <a:pPr lvl="1"/>
            <a:r>
              <a:rPr lang="en-US" altLang="ko-KR" dirty="0"/>
              <a:t>var</a:t>
            </a:r>
            <a:r>
              <a:rPr lang="ko-KR" altLang="en-US" dirty="0"/>
              <a:t>은 </a:t>
            </a:r>
            <a:r>
              <a:rPr lang="en-US" altLang="ko-KR" dirty="0"/>
              <a:t>scope</a:t>
            </a:r>
            <a:r>
              <a:rPr lang="ko-KR" altLang="en-US" dirty="0"/>
              <a:t>가 함수 단위</a:t>
            </a:r>
            <a:endParaRPr lang="en-US" altLang="ko-KR" dirty="0"/>
          </a:p>
          <a:p>
            <a:pPr lvl="1"/>
            <a:r>
              <a:rPr lang="ko-KR" altLang="en-US" dirty="0"/>
              <a:t>반면 </a:t>
            </a:r>
            <a:r>
              <a:rPr lang="en-US" altLang="ko-KR" dirty="0"/>
              <a:t>const </a:t>
            </a:r>
            <a:r>
              <a:rPr lang="ko-KR" altLang="en-US" dirty="0"/>
              <a:t>와 </a:t>
            </a:r>
            <a:r>
              <a:rPr lang="en-US" altLang="ko-KR" dirty="0"/>
              <a:t>let </a:t>
            </a:r>
            <a:r>
              <a:rPr lang="ko-KR" altLang="en-US" dirty="0"/>
              <a:t>은 </a:t>
            </a:r>
            <a:r>
              <a:rPr lang="en-US" altLang="ko-KR" dirty="0"/>
              <a:t>scope </a:t>
            </a:r>
            <a:r>
              <a:rPr lang="ko-KR" altLang="en-US" dirty="0"/>
              <a:t>가 블록 단위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var, const, let</a:t>
            </a:r>
            <a:r>
              <a:rPr lang="ko-KR" altLang="en-US" dirty="0"/>
              <a:t>의 각기 다른 키워드들을 어떨 때 써야 하는가</a:t>
            </a:r>
            <a:r>
              <a:rPr lang="en-US" altLang="ko-KR" dirty="0"/>
              <a:t>? </a:t>
            </a:r>
          </a:p>
          <a:p>
            <a:pPr lvl="1"/>
            <a:r>
              <a:rPr lang="en-US" altLang="ko-KR" dirty="0"/>
              <a:t>ES(ECMAScript)</a:t>
            </a:r>
            <a:r>
              <a:rPr lang="ko-KR" altLang="en-US" dirty="0"/>
              <a:t>에서는</a:t>
            </a:r>
            <a:r>
              <a:rPr lang="en-US" altLang="ko-KR" dirty="0"/>
              <a:t> var</a:t>
            </a:r>
            <a:r>
              <a:rPr lang="ko-KR" altLang="en-US" dirty="0"/>
              <a:t>을 사용할 일이 없음 </a:t>
            </a:r>
            <a:endParaRPr lang="en-US" altLang="ko-KR" dirty="0"/>
          </a:p>
          <a:p>
            <a:pPr lvl="1"/>
            <a:r>
              <a:rPr lang="ko-KR" altLang="en-US" dirty="0"/>
              <a:t>값을 선언 후 바꿔야 할 땐 </a:t>
            </a:r>
            <a:r>
              <a:rPr lang="en-US" altLang="ko-KR" dirty="0"/>
              <a:t>let, </a:t>
            </a:r>
            <a:r>
              <a:rPr lang="ko-KR" altLang="en-US" dirty="0"/>
              <a:t>그리고 바꾸지 않을 땐 </a:t>
            </a:r>
            <a:r>
              <a:rPr lang="en-US" altLang="ko-KR" dirty="0"/>
              <a:t>const</a:t>
            </a:r>
            <a:r>
              <a:rPr lang="ko-KR" altLang="en-US" dirty="0"/>
              <a:t>를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B01C00-4ADE-40E6-98A0-59F47D18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28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A18BD0-DBC1-4C67-ACB9-5327FD3AECA5}"/>
              </a:ext>
            </a:extLst>
          </p:cNvPr>
          <p:cNvSpPr/>
          <p:nvPr/>
        </p:nvSpPr>
        <p:spPr>
          <a:xfrm>
            <a:off x="980712" y="2705098"/>
            <a:ext cx="4248513" cy="19907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inherit"/>
              </a:rPr>
              <a:t>function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61AEEE"/>
                </a:solidFill>
                <a:effectLst/>
                <a:latin typeface="inherit"/>
              </a:rPr>
              <a:t>foo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()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var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a = 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'hello’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if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(</a:t>
            </a:r>
            <a:r>
              <a:rPr lang="en-US" altLang="ko-KR" sz="1600" b="0" i="0" dirty="0">
                <a:solidFill>
                  <a:srgbClr val="56B6C2"/>
                </a:solidFill>
                <a:effectLst/>
                <a:latin typeface="Monaco"/>
              </a:rPr>
              <a:t>true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)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var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a = 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'bye’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E6C07B"/>
                </a:solidFill>
                <a:effectLst/>
                <a:latin typeface="Monaco"/>
              </a:rPr>
              <a:t>console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.log(a); </a:t>
            </a:r>
            <a:r>
              <a:rPr lang="en-US" altLang="ko-KR" sz="1600" b="0" i="1" dirty="0">
                <a:solidFill>
                  <a:srgbClr val="5C6370"/>
                </a:solidFill>
                <a:effectLst/>
                <a:latin typeface="Monaco"/>
              </a:rPr>
              <a:t>// bye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E6C07B"/>
                </a:solidFill>
                <a:effectLst/>
                <a:latin typeface="Monaco"/>
              </a:rPr>
              <a:t>console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.log(a); </a:t>
            </a:r>
            <a:r>
              <a:rPr lang="en-US" altLang="ko-KR" sz="1600" b="0" i="1" dirty="0">
                <a:solidFill>
                  <a:srgbClr val="5C6370"/>
                </a:solidFill>
                <a:effectLst/>
                <a:latin typeface="Monaco"/>
              </a:rPr>
              <a:t>// bye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91E875-69EC-48E2-85BF-79442BCEB5A7}"/>
              </a:ext>
            </a:extLst>
          </p:cNvPr>
          <p:cNvSpPr/>
          <p:nvPr/>
        </p:nvSpPr>
        <p:spPr>
          <a:xfrm>
            <a:off x="6073299" y="2724147"/>
            <a:ext cx="3964177" cy="19907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inherit"/>
              </a:rPr>
              <a:t>function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61AEEE"/>
                </a:solidFill>
                <a:effectLst/>
                <a:latin typeface="inherit"/>
              </a:rPr>
              <a:t>foo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()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let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a = 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'hello’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if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(</a:t>
            </a:r>
            <a:r>
              <a:rPr lang="en-US" altLang="ko-KR" sz="1600" b="0" i="0" dirty="0">
                <a:solidFill>
                  <a:srgbClr val="56B6C2"/>
                </a:solidFill>
                <a:effectLst/>
                <a:latin typeface="Monaco"/>
              </a:rPr>
              <a:t>true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)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let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a = 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'bye’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E6C07B"/>
                </a:solidFill>
                <a:effectLst/>
                <a:latin typeface="Monaco"/>
              </a:rPr>
              <a:t>console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.log(a); </a:t>
            </a:r>
            <a:r>
              <a:rPr lang="en-US" altLang="ko-KR" sz="1600" b="0" i="1" dirty="0">
                <a:solidFill>
                  <a:srgbClr val="5C6370"/>
                </a:solidFill>
                <a:effectLst/>
                <a:latin typeface="Monaco"/>
              </a:rPr>
              <a:t>// bye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E6C07B"/>
                </a:solidFill>
                <a:effectLst/>
                <a:latin typeface="Monaco"/>
              </a:rPr>
              <a:t>console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.log(a); </a:t>
            </a:r>
            <a:r>
              <a:rPr lang="en-US" altLang="ko-KR" sz="1600" b="0" i="1" dirty="0">
                <a:solidFill>
                  <a:srgbClr val="5C6370"/>
                </a:solidFill>
                <a:effectLst/>
                <a:latin typeface="Monaco"/>
              </a:rPr>
              <a:t>// bye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93546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241970" y="6849360"/>
            <a:ext cx="11521" cy="18442"/>
          </a:xfrm>
          <a:custGeom>
            <a:avLst/>
            <a:gdLst>
              <a:gd name="connsiteX0" fmla="*/ 6350 w 12700"/>
              <a:gd name="connsiteY0" fmla="*/ 6350 h 20329"/>
              <a:gd name="connsiteX1" fmla="*/ 6350 w 12700"/>
              <a:gd name="connsiteY1" fmla="*/ 13979 h 20329"/>
              <a:gd name="connsiteX2" fmla="*/ 6350 w 12700"/>
              <a:gd name="connsiteY2" fmla="*/ 6350 h 203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2700" h="20329">
                <a:moveTo>
                  <a:pt x="6350" y="6350"/>
                </a:moveTo>
                <a:lnTo>
                  <a:pt x="6350" y="1397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1241591" y="12187783"/>
            <a:ext cx="11900" cy="24904"/>
          </a:xfrm>
          <a:custGeom>
            <a:avLst/>
            <a:gdLst>
              <a:gd name="connsiteX0" fmla="*/ 6768 w 13118"/>
              <a:gd name="connsiteY0" fmla="*/ 6350 h 27452"/>
              <a:gd name="connsiteX1" fmla="*/ 6768 w 13118"/>
              <a:gd name="connsiteY1" fmla="*/ 13980 h 27452"/>
              <a:gd name="connsiteX2" fmla="*/ 6350 w 13118"/>
              <a:gd name="connsiteY2" fmla="*/ 21102 h 27452"/>
              <a:gd name="connsiteX3" fmla="*/ 6768 w 13118"/>
              <a:gd name="connsiteY3" fmla="*/ 6350 h 27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118" h="27452">
                <a:moveTo>
                  <a:pt x="6768" y="6350"/>
                </a:moveTo>
                <a:lnTo>
                  <a:pt x="6768" y="13980"/>
                </a:lnTo>
                <a:cubicBezTo>
                  <a:pt x="6768" y="13980"/>
                  <a:pt x="6768" y="16634"/>
                  <a:pt x="6350" y="21102"/>
                </a:cubicBezTo>
                <a:lnTo>
                  <a:pt x="6768" y="635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-110576" y="12292510"/>
            <a:ext cx="24909" cy="11660"/>
          </a:xfrm>
          <a:custGeom>
            <a:avLst/>
            <a:gdLst>
              <a:gd name="connsiteX0" fmla="*/ 21108 w 27458"/>
              <a:gd name="connsiteY0" fmla="*/ 6350 h 12853"/>
              <a:gd name="connsiteX1" fmla="*/ 13976 w 27458"/>
              <a:gd name="connsiteY1" fmla="*/ 6503 h 12853"/>
              <a:gd name="connsiteX2" fmla="*/ 6350 w 27458"/>
              <a:gd name="connsiteY2" fmla="*/ 6503 h 12853"/>
              <a:gd name="connsiteX3" fmla="*/ 21108 w 27458"/>
              <a:gd name="connsiteY3" fmla="*/ 6350 h 128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7458" h="12853">
                <a:moveTo>
                  <a:pt x="21108" y="6350"/>
                </a:moveTo>
                <a:cubicBezTo>
                  <a:pt x="18785" y="6452"/>
                  <a:pt x="16412" y="6503"/>
                  <a:pt x="13976" y="6503"/>
                </a:cubicBezTo>
                <a:lnTo>
                  <a:pt x="6350" y="6503"/>
                </a:lnTo>
                <a:lnTo>
                  <a:pt x="21108" y="635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-1376310" y="12292650"/>
            <a:ext cx="18439" cy="11521"/>
          </a:xfrm>
          <a:custGeom>
            <a:avLst/>
            <a:gdLst>
              <a:gd name="connsiteX0" fmla="*/ 13976 w 20326"/>
              <a:gd name="connsiteY0" fmla="*/ 6350 h 12700"/>
              <a:gd name="connsiteX1" fmla="*/ 6350 w 20326"/>
              <a:gd name="connsiteY1" fmla="*/ 6350 h 12700"/>
              <a:gd name="connsiteX2" fmla="*/ 13976 w 20326"/>
              <a:gd name="connsiteY2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0326" h="12700">
                <a:moveTo>
                  <a:pt x="13976" y="6350"/>
                </a:moveTo>
                <a:lnTo>
                  <a:pt x="6350" y="6350"/>
                </a:lnTo>
                <a:lnTo>
                  <a:pt x="13976" y="635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1808439" y="-148031"/>
            <a:ext cx="15733" cy="6487631"/>
          </a:xfrm>
          <a:custGeom>
            <a:avLst/>
            <a:gdLst>
              <a:gd name="connsiteX0" fmla="*/ 6350 w 17343"/>
              <a:gd name="connsiteY0" fmla="*/ 6350 h 7151412"/>
              <a:gd name="connsiteX1" fmla="*/ 6350 w 17343"/>
              <a:gd name="connsiteY1" fmla="*/ 7145062 h 71514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343" h="7151412">
                <a:moveTo>
                  <a:pt x="6350" y="6350"/>
                </a:moveTo>
                <a:lnTo>
                  <a:pt x="6350" y="7145062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1808439" y="-173361"/>
            <a:ext cx="15733" cy="15733"/>
          </a:xfrm>
          <a:custGeom>
            <a:avLst/>
            <a:gdLst>
              <a:gd name="connsiteX0" fmla="*/ 6350 w 17343"/>
              <a:gd name="connsiteY0" fmla="*/ 6350 h 17343"/>
              <a:gd name="connsiteX1" fmla="*/ 6350 w 17343"/>
              <a:gd name="connsiteY1" fmla="*/ 15654 h 173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343" h="17343">
                <a:moveTo>
                  <a:pt x="6350" y="6350"/>
                </a:moveTo>
                <a:lnTo>
                  <a:pt x="6350" y="15654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1807974" y="6336527"/>
            <a:ext cx="11984" cy="27840"/>
          </a:xfrm>
          <a:custGeom>
            <a:avLst/>
            <a:gdLst>
              <a:gd name="connsiteX0" fmla="*/ 6860 w 13210"/>
              <a:gd name="connsiteY0" fmla="*/ 6350 h 30688"/>
              <a:gd name="connsiteX1" fmla="*/ 6860 w 13210"/>
              <a:gd name="connsiteY1" fmla="*/ 15654 h 30688"/>
              <a:gd name="connsiteX2" fmla="*/ 6350 w 13210"/>
              <a:gd name="connsiteY2" fmla="*/ 24338 h 30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210" h="30688">
                <a:moveTo>
                  <a:pt x="6860" y="6350"/>
                </a:moveTo>
                <a:lnTo>
                  <a:pt x="6860" y="15654"/>
                </a:lnTo>
                <a:cubicBezTo>
                  <a:pt x="6860" y="15654"/>
                  <a:pt x="6860" y="18889"/>
                  <a:pt x="6350" y="24338"/>
                </a:cubicBez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1680622" y="6464235"/>
            <a:ext cx="27847" cy="11690"/>
          </a:xfrm>
          <a:custGeom>
            <a:avLst/>
            <a:gdLst>
              <a:gd name="connsiteX0" fmla="*/ 24346 w 30696"/>
              <a:gd name="connsiteY0" fmla="*/ 6350 h 12886"/>
              <a:gd name="connsiteX1" fmla="*/ 15650 w 30696"/>
              <a:gd name="connsiteY1" fmla="*/ 6536 h 12886"/>
              <a:gd name="connsiteX2" fmla="*/ 6350 w 30696"/>
              <a:gd name="connsiteY2" fmla="*/ 6536 h 128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0696" h="12886">
                <a:moveTo>
                  <a:pt x="24346" y="6350"/>
                </a:moveTo>
                <a:cubicBezTo>
                  <a:pt x="21514" y="6474"/>
                  <a:pt x="18621" y="6536"/>
                  <a:pt x="15650" y="6536"/>
                </a:cubicBezTo>
                <a:lnTo>
                  <a:pt x="6350" y="6536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-1110594" y="6464404"/>
            <a:ext cx="15733" cy="15733"/>
          </a:xfrm>
          <a:custGeom>
            <a:avLst/>
            <a:gdLst>
              <a:gd name="connsiteX0" fmla="*/ 15650 w 17343"/>
              <a:gd name="connsiteY0" fmla="*/ 6350 h 17343"/>
              <a:gd name="connsiteX1" fmla="*/ 6350 w 17343"/>
              <a:gd name="connsiteY1" fmla="*/ 6350 h 173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343" h="17343">
                <a:moveTo>
                  <a:pt x="15650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2081444" y="1683524"/>
            <a:ext cx="1941578" cy="336384"/>
          </a:xfrm>
          <a:custGeom>
            <a:avLst/>
            <a:gdLst>
              <a:gd name="connsiteX0" fmla="*/ 251526 w 2140230"/>
              <a:gd name="connsiteY0" fmla="*/ 0 h 370801"/>
              <a:gd name="connsiteX1" fmla="*/ 122918 w 2140230"/>
              <a:gd name="connsiteY1" fmla="*/ 77656 h 370801"/>
              <a:gd name="connsiteX2" fmla="*/ 9476 w 2140230"/>
              <a:gd name="connsiteY2" fmla="*/ 293145 h 370801"/>
              <a:gd name="connsiteX3" fmla="*/ 56317 w 2140230"/>
              <a:gd name="connsiteY3" fmla="*/ 370801 h 370801"/>
              <a:gd name="connsiteX4" fmla="*/ 2086725 w 2140230"/>
              <a:gd name="connsiteY4" fmla="*/ 370801 h 370801"/>
              <a:gd name="connsiteX5" fmla="*/ 2125813 w 2140230"/>
              <a:gd name="connsiteY5" fmla="*/ 297759 h 370801"/>
              <a:gd name="connsiteX6" fmla="*/ 1976161 w 2140230"/>
              <a:gd name="connsiteY6" fmla="*/ 73042 h 370801"/>
              <a:gd name="connsiteX7" fmla="*/ 1839785 w 2140230"/>
              <a:gd name="connsiteY7" fmla="*/ 0 h 370801"/>
              <a:gd name="connsiteX8" fmla="*/ 251526 w 2140230"/>
              <a:gd name="connsiteY8" fmla="*/ 0 h 37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40230" h="370801">
                <a:moveTo>
                  <a:pt x="251526" y="0"/>
                </a:moveTo>
                <a:cubicBezTo>
                  <a:pt x="251526" y="0"/>
                  <a:pt x="163802" y="0"/>
                  <a:pt x="122918" y="77656"/>
                </a:cubicBezTo>
                <a:lnTo>
                  <a:pt x="9476" y="293145"/>
                </a:lnTo>
                <a:cubicBezTo>
                  <a:pt x="9476" y="293145"/>
                  <a:pt x="-31407" y="370801"/>
                  <a:pt x="56317" y="370801"/>
                </a:cubicBezTo>
                <a:lnTo>
                  <a:pt x="2086725" y="370801"/>
                </a:lnTo>
                <a:cubicBezTo>
                  <a:pt x="2086725" y="370801"/>
                  <a:pt x="2174465" y="370801"/>
                  <a:pt x="2125813" y="297759"/>
                </a:cubicBezTo>
                <a:lnTo>
                  <a:pt x="1976161" y="73042"/>
                </a:lnTo>
                <a:cubicBezTo>
                  <a:pt x="1976161" y="73042"/>
                  <a:pt x="1927509" y="0"/>
                  <a:pt x="1839785" y="0"/>
                </a:cubicBezTo>
                <a:lnTo>
                  <a:pt x="251526" y="0"/>
                </a:lnTo>
              </a:path>
            </a:pathLst>
          </a:custGeom>
          <a:solidFill>
            <a:srgbClr val="85CE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2064162" y="1666242"/>
            <a:ext cx="1976141" cy="370948"/>
          </a:xfrm>
          <a:custGeom>
            <a:avLst/>
            <a:gdLst>
              <a:gd name="connsiteX0" fmla="*/ 270576 w 2178330"/>
              <a:gd name="connsiteY0" fmla="*/ 19050 h 408901"/>
              <a:gd name="connsiteX1" fmla="*/ 141968 w 2178330"/>
              <a:gd name="connsiteY1" fmla="*/ 96706 h 408901"/>
              <a:gd name="connsiteX2" fmla="*/ 28526 w 2178330"/>
              <a:gd name="connsiteY2" fmla="*/ 312195 h 408901"/>
              <a:gd name="connsiteX3" fmla="*/ 75367 w 2178330"/>
              <a:gd name="connsiteY3" fmla="*/ 389851 h 408901"/>
              <a:gd name="connsiteX4" fmla="*/ 2105775 w 2178330"/>
              <a:gd name="connsiteY4" fmla="*/ 389851 h 408901"/>
              <a:gd name="connsiteX5" fmla="*/ 2144863 w 2178330"/>
              <a:gd name="connsiteY5" fmla="*/ 316809 h 408901"/>
              <a:gd name="connsiteX6" fmla="*/ 1995211 w 2178330"/>
              <a:gd name="connsiteY6" fmla="*/ 92092 h 408901"/>
              <a:gd name="connsiteX7" fmla="*/ 1858835 w 2178330"/>
              <a:gd name="connsiteY7" fmla="*/ 19050 h 408901"/>
              <a:gd name="connsiteX8" fmla="*/ 270576 w 2178330"/>
              <a:gd name="connsiteY8" fmla="*/ 19050 h 4089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78330" h="408901">
                <a:moveTo>
                  <a:pt x="270576" y="19050"/>
                </a:moveTo>
                <a:cubicBezTo>
                  <a:pt x="270576" y="19050"/>
                  <a:pt x="182852" y="19050"/>
                  <a:pt x="141968" y="96706"/>
                </a:cubicBezTo>
                <a:lnTo>
                  <a:pt x="28526" y="312195"/>
                </a:lnTo>
                <a:cubicBezTo>
                  <a:pt x="28526" y="312195"/>
                  <a:pt x="-12357" y="389851"/>
                  <a:pt x="75367" y="389851"/>
                </a:cubicBezTo>
                <a:lnTo>
                  <a:pt x="2105775" y="389851"/>
                </a:lnTo>
                <a:cubicBezTo>
                  <a:pt x="2105775" y="389851"/>
                  <a:pt x="2193515" y="389851"/>
                  <a:pt x="2144863" y="316809"/>
                </a:cubicBezTo>
                <a:lnTo>
                  <a:pt x="1995211" y="92092"/>
                </a:lnTo>
                <a:cubicBezTo>
                  <a:pt x="1995211" y="92092"/>
                  <a:pt x="1946559" y="19050"/>
                  <a:pt x="1858835" y="19050"/>
                </a:cubicBezTo>
                <a:lnTo>
                  <a:pt x="270576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2266771" y="1767968"/>
            <a:ext cx="132912" cy="66136"/>
          </a:xfrm>
          <a:custGeom>
            <a:avLst/>
            <a:gdLst>
              <a:gd name="connsiteX0" fmla="*/ 146511 w 146511"/>
              <a:gd name="connsiteY0" fmla="*/ 0 h 72903"/>
              <a:gd name="connsiteX1" fmla="*/ 121628 w 146511"/>
              <a:gd name="connsiteY1" fmla="*/ 72903 h 72903"/>
              <a:gd name="connsiteX2" fmla="*/ 0 w 146511"/>
              <a:gd name="connsiteY2" fmla="*/ 72903 h 72903"/>
              <a:gd name="connsiteX3" fmla="*/ 24898 w 146511"/>
              <a:gd name="connsiteY3" fmla="*/ 0 h 72903"/>
              <a:gd name="connsiteX4" fmla="*/ 146511 w 146511"/>
              <a:gd name="connsiteY4" fmla="*/ 0 h 72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6511" h="72903">
                <a:moveTo>
                  <a:pt x="146511" y="0"/>
                </a:moveTo>
                <a:lnTo>
                  <a:pt x="121628" y="72903"/>
                </a:lnTo>
                <a:lnTo>
                  <a:pt x="0" y="72903"/>
                </a:lnTo>
                <a:lnTo>
                  <a:pt x="24898" y="0"/>
                </a:lnTo>
                <a:lnTo>
                  <a:pt x="146511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2262988" y="1731842"/>
            <a:ext cx="116614" cy="87105"/>
          </a:xfrm>
          <a:custGeom>
            <a:avLst/>
            <a:gdLst>
              <a:gd name="connsiteX0" fmla="*/ 20565 w 128545"/>
              <a:gd name="connsiteY0" fmla="*/ 35793 h 96017"/>
              <a:gd name="connsiteX1" fmla="*/ 21958 w 128545"/>
              <a:gd name="connsiteY1" fmla="*/ 31675 h 96017"/>
              <a:gd name="connsiteX2" fmla="*/ 26306 w 128545"/>
              <a:gd name="connsiteY2" fmla="*/ 31675 h 96017"/>
              <a:gd name="connsiteX3" fmla="*/ 128545 w 128545"/>
              <a:gd name="connsiteY3" fmla="*/ 31675 h 96017"/>
              <a:gd name="connsiteX4" fmla="*/ 128545 w 128545"/>
              <a:gd name="connsiteY4" fmla="*/ 18624 h 96017"/>
              <a:gd name="connsiteX5" fmla="*/ 83530 w 128545"/>
              <a:gd name="connsiteY5" fmla="*/ 18624 h 96017"/>
              <a:gd name="connsiteX6" fmla="*/ 67174 w 128545"/>
              <a:gd name="connsiteY6" fmla="*/ 0 h 96017"/>
              <a:gd name="connsiteX7" fmla="*/ 7984 w 128545"/>
              <a:gd name="connsiteY7" fmla="*/ 0 h 96017"/>
              <a:gd name="connsiteX8" fmla="*/ 0 w 128545"/>
              <a:gd name="connsiteY8" fmla="*/ 18624 h 96017"/>
              <a:gd name="connsiteX9" fmla="*/ 0 w 128545"/>
              <a:gd name="connsiteY9" fmla="*/ 96017 h 96017"/>
              <a:gd name="connsiteX10" fmla="*/ 20565 w 128545"/>
              <a:gd name="connsiteY10" fmla="*/ 35793 h 960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8545" h="96017">
                <a:moveTo>
                  <a:pt x="20565" y="35793"/>
                </a:moveTo>
                <a:lnTo>
                  <a:pt x="21958" y="31675"/>
                </a:lnTo>
                <a:lnTo>
                  <a:pt x="26306" y="31675"/>
                </a:lnTo>
                <a:lnTo>
                  <a:pt x="128545" y="31675"/>
                </a:lnTo>
                <a:lnTo>
                  <a:pt x="128545" y="18624"/>
                </a:lnTo>
                <a:lnTo>
                  <a:pt x="83530" y="18624"/>
                </a:lnTo>
                <a:lnTo>
                  <a:pt x="67174" y="0"/>
                </a:lnTo>
                <a:lnTo>
                  <a:pt x="7984" y="0"/>
                </a:lnTo>
                <a:lnTo>
                  <a:pt x="0" y="18624"/>
                </a:lnTo>
                <a:lnTo>
                  <a:pt x="0" y="96017"/>
                </a:lnTo>
                <a:lnTo>
                  <a:pt x="20565" y="3579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2013161" y="1884214"/>
            <a:ext cx="5332264" cy="3105312"/>
          </a:xfrm>
          <a:custGeom>
            <a:avLst/>
            <a:gdLst>
              <a:gd name="connsiteX0" fmla="*/ 87724 w 5877834"/>
              <a:gd name="connsiteY0" fmla="*/ 0 h 3423031"/>
              <a:gd name="connsiteX1" fmla="*/ 0 w 5877834"/>
              <a:gd name="connsiteY1" fmla="*/ 87765 h 3423031"/>
              <a:gd name="connsiteX2" fmla="*/ 0 w 5877834"/>
              <a:gd name="connsiteY2" fmla="*/ 3423031 h 3423031"/>
              <a:gd name="connsiteX3" fmla="*/ 5877834 w 5877834"/>
              <a:gd name="connsiteY3" fmla="*/ 3423031 h 3423031"/>
              <a:gd name="connsiteX4" fmla="*/ 5877834 w 5877834"/>
              <a:gd name="connsiteY4" fmla="*/ 87765 h 3423031"/>
              <a:gd name="connsiteX5" fmla="*/ 5790110 w 5877834"/>
              <a:gd name="connsiteY5" fmla="*/ 0 h 3423031"/>
              <a:gd name="connsiteX6" fmla="*/ 87724 w 5877834"/>
              <a:gd name="connsiteY6" fmla="*/ 0 h 34230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877834" h="3423031">
                <a:moveTo>
                  <a:pt x="87724" y="0"/>
                </a:moveTo>
                <a:cubicBezTo>
                  <a:pt x="87724" y="0"/>
                  <a:pt x="0" y="0"/>
                  <a:pt x="0" y="87765"/>
                </a:cubicBezTo>
                <a:lnTo>
                  <a:pt x="0" y="3423031"/>
                </a:lnTo>
                <a:lnTo>
                  <a:pt x="5877834" y="3423031"/>
                </a:lnTo>
                <a:lnTo>
                  <a:pt x="5877834" y="87765"/>
                </a:lnTo>
                <a:cubicBezTo>
                  <a:pt x="5877834" y="87765"/>
                  <a:pt x="5877834" y="0"/>
                  <a:pt x="5790110" y="0"/>
                </a:cubicBezTo>
                <a:lnTo>
                  <a:pt x="87724" y="0"/>
                </a:lnTo>
              </a:path>
            </a:pathLst>
          </a:custGeom>
          <a:solidFill>
            <a:srgbClr val="DEF1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31" y="691273"/>
            <a:ext cx="9689337" cy="54725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50973" y="5230630"/>
            <a:ext cx="261290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940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3</a:t>
            </a:r>
            <a:r>
              <a:rPr lang="en-US" altLang="zh-CN" sz="12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16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639452" y="979303"/>
            <a:ext cx="4082849" cy="20467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57"/>
              </a:lnSpc>
              <a:tabLst>
                <a:tab pos="541508" algn="l"/>
                <a:tab pos="829544" algn="l"/>
              </a:tabLst>
            </a:pP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010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var,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let,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const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사용하기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541508" algn="l"/>
                <a:tab pos="829544" algn="l"/>
              </a:tabLst>
            </a:pPr>
            <a:r>
              <a:rPr lang="en-US" altLang="zh-CN" sz="1633" dirty="0"/>
              <a:t>		</a:t>
            </a:r>
            <a:r>
              <a:rPr lang="en-US" altLang="zh-CN" sz="774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App.js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541508" algn="l"/>
                <a:tab pos="829544" algn="l"/>
              </a:tabLst>
            </a:pPr>
            <a:r>
              <a:rPr lang="en-US" altLang="zh-CN" sz="1633" dirty="0"/>
              <a:t>	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96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96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React</a:t>
            </a:r>
            <a:r>
              <a:rPr lang="en-US" altLang="zh-CN" sz="96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96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'react';</a:t>
            </a:r>
          </a:p>
          <a:p>
            <a:pPr>
              <a:lnSpc>
                <a:spcPts val="1542"/>
              </a:lnSpc>
              <a:tabLst>
                <a:tab pos="541508" algn="l"/>
                <a:tab pos="829544" algn="l"/>
              </a:tabLst>
            </a:pPr>
            <a:r>
              <a:rPr lang="en-US" altLang="zh-CN" sz="1633" dirty="0"/>
              <a:t>	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96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96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'./App.css';</a:t>
            </a:r>
          </a:p>
          <a:p>
            <a:pPr>
              <a:lnSpc>
                <a:spcPts val="1542"/>
              </a:lnSpc>
              <a:tabLst>
                <a:tab pos="541508" algn="l"/>
                <a:tab pos="829544" algn="l"/>
              </a:tabLst>
            </a:pPr>
            <a:r>
              <a:rPr lang="en-US" altLang="zh-CN" sz="1633" dirty="0"/>
              <a:t>	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</a:t>
            </a:r>
            <a:r>
              <a:rPr lang="en-US" altLang="zh-CN" sz="96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96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Variable</a:t>
            </a:r>
            <a:r>
              <a:rPr lang="en-US" altLang="zh-CN" sz="96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96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'./R010_</a:t>
            </a:r>
            <a:r>
              <a:rPr lang="en-US" altLang="zh-CN" sz="96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Variable'</a:t>
            </a:r>
          </a:p>
          <a:p>
            <a:pPr>
              <a:lnSpc>
                <a:spcPts val="1542"/>
              </a:lnSpc>
              <a:tabLst>
                <a:tab pos="541508" algn="l"/>
                <a:tab pos="829544" algn="l"/>
              </a:tabLst>
            </a:pPr>
            <a:r>
              <a:rPr lang="en-US" altLang="zh-CN" sz="1633" dirty="0"/>
              <a:t>	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1542"/>
              </a:lnSpc>
              <a:tabLst>
                <a:tab pos="541508" algn="l"/>
                <a:tab pos="829544" algn="l"/>
              </a:tabLst>
            </a:pPr>
            <a:r>
              <a:rPr lang="en-US" altLang="zh-CN" sz="1633" dirty="0"/>
              <a:t>	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</a:t>
            </a:r>
            <a:r>
              <a:rPr lang="en-US" altLang="zh-CN" sz="96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function</a:t>
            </a:r>
            <a:r>
              <a:rPr lang="en-US" altLang="zh-CN" sz="96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App()</a:t>
            </a:r>
            <a:r>
              <a:rPr lang="en-US" altLang="zh-CN" sz="96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123343" y="2995515"/>
            <a:ext cx="134652" cy="13378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1542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7</a:t>
            </a:r>
          </a:p>
          <a:p>
            <a:pPr>
              <a:lnSpc>
                <a:spcPts val="1542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8</a:t>
            </a:r>
          </a:p>
          <a:p>
            <a:pPr>
              <a:lnSpc>
                <a:spcPts val="1542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9</a:t>
            </a:r>
          </a:p>
          <a:p>
            <a:pPr>
              <a:lnSpc>
                <a:spcPts val="1542"/>
              </a:lnSpc>
              <a:tabLst>
                <a:tab pos="57607" algn="l"/>
              </a:tabLst>
            </a:pP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  <a:p>
            <a:pPr>
              <a:lnSpc>
                <a:spcPts val="1542"/>
              </a:lnSpc>
              <a:tabLst>
                <a:tab pos="57607" algn="l"/>
              </a:tabLst>
            </a:pP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11</a:t>
            </a:r>
          </a:p>
          <a:p>
            <a:pPr>
              <a:lnSpc>
                <a:spcPts val="1542"/>
              </a:lnSpc>
              <a:tabLst>
                <a:tab pos="57607" algn="l"/>
              </a:tabLst>
            </a:pP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12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468979" y="2995515"/>
            <a:ext cx="1949252" cy="13378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  <a:tabLst>
                <a:tab pos="138257" algn="l"/>
                <a:tab pos="276515" algn="l"/>
              </a:tabLst>
            </a:pP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96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(</a:t>
            </a:r>
          </a:p>
          <a:p>
            <a:pPr>
              <a:lnSpc>
                <a:spcPts val="1542"/>
              </a:lnSpc>
              <a:tabLst>
                <a:tab pos="138257" algn="l"/>
                <a:tab pos="276515" algn="l"/>
              </a:tabLst>
            </a:pPr>
            <a:r>
              <a:rPr lang="en-US" altLang="zh-CN" sz="1633" dirty="0"/>
              <a:t>	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&lt;div&gt;</a:t>
            </a:r>
          </a:p>
          <a:p>
            <a:pPr>
              <a:lnSpc>
                <a:spcPts val="1542"/>
              </a:lnSpc>
              <a:tabLst>
                <a:tab pos="138257" algn="l"/>
                <a:tab pos="276515" algn="l"/>
              </a:tabLst>
            </a:pPr>
            <a:r>
              <a:rPr lang="en-US" altLang="zh-CN" sz="1633" dirty="0"/>
              <a:t>		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&lt;h1&gt;Start</a:t>
            </a:r>
            <a:r>
              <a:rPr lang="en-US" altLang="zh-CN" sz="96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React</a:t>
            </a:r>
            <a:r>
              <a:rPr lang="en-US" altLang="zh-CN" sz="96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200!&lt;/h1&gt;</a:t>
            </a:r>
          </a:p>
          <a:p>
            <a:pPr>
              <a:lnSpc>
                <a:spcPts val="1542"/>
              </a:lnSpc>
              <a:tabLst>
                <a:tab pos="138257" algn="l"/>
                <a:tab pos="276515" algn="l"/>
              </a:tabLst>
            </a:pPr>
            <a:r>
              <a:rPr lang="en-US" altLang="zh-CN" sz="1633" dirty="0"/>
              <a:t>		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&lt;p&gt;CSS</a:t>
            </a:r>
            <a:r>
              <a:rPr lang="en-US" altLang="zh-CN" sz="865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65" dirty="0">
                <a:solidFill>
                  <a:srgbClr val="231F20"/>
                </a:solidFill>
                <a:latin typeface="나눔고딕" pitchFamily="18" charset="0"/>
                <a:cs typeface="나눔고딕" pitchFamily="18" charset="0"/>
              </a:rPr>
              <a:t>적용하기</a:t>
            </a:r>
            <a:r>
              <a:rPr lang="en-US" altLang="zh-CN" sz="96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&lt;/p&gt;</a:t>
            </a:r>
          </a:p>
          <a:p>
            <a:pPr>
              <a:lnSpc>
                <a:spcPts val="1542"/>
              </a:lnSpc>
              <a:tabLst>
                <a:tab pos="138257" algn="l"/>
                <a:tab pos="276515" algn="l"/>
              </a:tabLst>
            </a:pPr>
            <a:r>
              <a:rPr lang="en-US" altLang="zh-CN" sz="1633" dirty="0"/>
              <a:t>		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&lt;Variable/&gt;</a:t>
            </a:r>
          </a:p>
          <a:p>
            <a:pPr>
              <a:lnSpc>
                <a:spcPts val="1542"/>
              </a:lnSpc>
              <a:tabLst>
                <a:tab pos="138257" algn="l"/>
                <a:tab pos="276515" algn="l"/>
              </a:tabLst>
            </a:pPr>
            <a:r>
              <a:rPr lang="en-US" altLang="zh-CN" sz="1633" dirty="0"/>
              <a:t>	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&lt;/div&gt;</a:t>
            </a:r>
          </a:p>
          <a:p>
            <a:pPr>
              <a:lnSpc>
                <a:spcPts val="1542"/>
              </a:lnSpc>
              <a:tabLst>
                <a:tab pos="138257" algn="l"/>
                <a:tab pos="276515" algn="l"/>
              </a:tabLst>
            </a:pP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008131" y="4366539"/>
            <a:ext cx="5764399" cy="11169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  <a:tabLst>
                <a:tab pos="115214" algn="l"/>
              </a:tabLst>
            </a:pPr>
            <a:r>
              <a:rPr lang="en-US" altLang="zh-CN" sz="1633" dirty="0"/>
              <a:t>	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13</a:t>
            </a:r>
            <a:r>
              <a:rPr lang="en-US" altLang="zh-CN" sz="96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542"/>
              </a:lnSpc>
              <a:tabLst>
                <a:tab pos="115214" algn="l"/>
              </a:tabLst>
            </a:pPr>
            <a:r>
              <a:rPr lang="en-US" altLang="zh-CN" sz="1633" dirty="0"/>
              <a:t>	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14</a:t>
            </a:r>
          </a:p>
          <a:p>
            <a:pPr>
              <a:lnSpc>
                <a:spcPts val="1542"/>
              </a:lnSpc>
              <a:tabLst>
                <a:tab pos="115214" algn="l"/>
              </a:tabLst>
            </a:pPr>
            <a:r>
              <a:rPr lang="en-US" altLang="zh-CN" sz="1633" dirty="0"/>
              <a:t>	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15</a:t>
            </a:r>
            <a:r>
              <a:rPr lang="en-US" altLang="zh-CN" sz="96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export</a:t>
            </a:r>
            <a:r>
              <a:rPr lang="en-US" altLang="zh-CN" sz="96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default</a:t>
            </a:r>
            <a:r>
              <a:rPr lang="en-US" altLang="zh-CN" sz="96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62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App;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  <a:tabLst>
                <a:tab pos="115214" algn="l"/>
              </a:tabLst>
            </a:pPr>
            <a:r>
              <a:rPr lang="en-US" altLang="zh-CN" sz="11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App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js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파일과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같은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경로에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위치한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R010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_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Variable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js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파일을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임포트해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사용할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수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있도록</a:t>
            </a:r>
            <a:r>
              <a:rPr lang="en-US" altLang="zh-CN" sz="11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한다.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F5A98-FA66-4CBB-840B-C6594FCCD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fontAlgn="base"/>
            <a:r>
              <a:rPr lang="ko-KR" altLang="en-US" b="1" i="0" u="none" strike="noStrike" dirty="0" err="1">
                <a:solidFill>
                  <a:srgbClr val="222222"/>
                </a:solidFill>
                <a:effectLst/>
                <a:latin typeface="inherit"/>
                <a:hlinkClick r:id="rId2"/>
              </a:rPr>
              <a:t>리액트는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 무엇인가</a:t>
            </a:r>
            <a:endParaRPr lang="ko-KR" altLang="en-US" b="1" i="0" dirty="0">
              <a:solidFill>
                <a:srgbClr val="222222"/>
              </a:solidFill>
              <a:effectLst/>
              <a:latin typeface="Lato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FB8AD8-65BD-4200-A3E7-B4474E36B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예를 들어서 다음과 같은 </a:t>
            </a:r>
            <a:r>
              <a:rPr lang="en-US" altLang="ko-KR" dirty="0"/>
              <a:t>HTML </a:t>
            </a:r>
            <a:r>
              <a:rPr lang="ko-KR" altLang="en-US" dirty="0"/>
              <a:t>코드가 있다고 가정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우리가</a:t>
            </a:r>
            <a:r>
              <a:rPr lang="en-US" altLang="ko-KR" dirty="0"/>
              <a:t>, </a:t>
            </a:r>
            <a:r>
              <a:rPr lang="ko-KR" altLang="en-US" dirty="0"/>
              <a:t>버튼을 눌러서 저 숫자 </a:t>
            </a:r>
            <a:r>
              <a:rPr lang="en-US" altLang="ko-KR" dirty="0"/>
              <a:t>0 </a:t>
            </a:r>
            <a:r>
              <a:rPr lang="ko-KR" altLang="en-US" dirty="0"/>
              <a:t>값을 바꿔주려면 각 </a:t>
            </a:r>
            <a:r>
              <a:rPr lang="en-US" altLang="ko-KR" dirty="0"/>
              <a:t>DOM </a:t>
            </a:r>
            <a:r>
              <a:rPr lang="ko-KR" altLang="en-US" dirty="0" err="1"/>
              <a:t>엘리먼트에</a:t>
            </a:r>
            <a:r>
              <a:rPr lang="ko-KR" altLang="en-US" dirty="0"/>
              <a:t> 대한 레퍼런스를 찾고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DOM </a:t>
            </a:r>
            <a:r>
              <a:rPr lang="ko-KR" altLang="en-US" dirty="0"/>
              <a:t>에 접근하여 원하는 작업을 해야함</a:t>
            </a:r>
            <a:r>
              <a:rPr lang="en-US" altLang="ko-KR" dirty="0"/>
              <a:t>(</a:t>
            </a:r>
            <a:r>
              <a:rPr lang="ko-KR" altLang="en-US" dirty="0"/>
              <a:t>아래 코드 참조</a:t>
            </a:r>
            <a:r>
              <a:rPr lang="en-US" altLang="ko-KR" dirty="0"/>
              <a:t>, jQuery</a:t>
            </a:r>
            <a:r>
              <a:rPr lang="ko-KR" altLang="en-US" dirty="0"/>
              <a:t>는 조금 다른 접근법이 필요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D09ECA-9B07-496A-8981-F3D62F72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DC542E-78AF-4BDB-8BAA-31745C9269B1}"/>
              </a:ext>
            </a:extLst>
          </p:cNvPr>
          <p:cNvSpPr/>
          <p:nvPr/>
        </p:nvSpPr>
        <p:spPr>
          <a:xfrm>
            <a:off x="809988" y="1802424"/>
            <a:ext cx="10401300" cy="1626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&lt;</a:t>
            </a:r>
            <a:r>
              <a:rPr lang="en-US" altLang="ko-KR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&gt; </a:t>
            </a:r>
          </a:p>
          <a:p>
            <a:pPr algn="just"/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	&lt;</a:t>
            </a:r>
            <a:r>
              <a:rPr lang="en-US" altLang="ko-KR" b="0" i="0" dirty="0">
                <a:solidFill>
                  <a:srgbClr val="E06C75"/>
                </a:solidFill>
                <a:effectLst/>
                <a:latin typeface="inherit"/>
              </a:rPr>
              <a:t>h1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&gt;Counter&lt;/</a:t>
            </a:r>
            <a:r>
              <a:rPr lang="en-US" altLang="ko-KR" b="0" i="0" dirty="0">
                <a:solidFill>
                  <a:srgbClr val="E06C75"/>
                </a:solidFill>
                <a:effectLst/>
                <a:latin typeface="inherit"/>
              </a:rPr>
              <a:t>h1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&gt; </a:t>
            </a:r>
          </a:p>
          <a:p>
            <a:pPr algn="just"/>
            <a:r>
              <a:rPr lang="en-US" altLang="ko-KR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&lt;</a:t>
            </a:r>
            <a:r>
              <a:rPr lang="en-US" altLang="ko-KR" b="0" i="0" dirty="0">
                <a:solidFill>
                  <a:srgbClr val="E06C75"/>
                </a:solidFill>
                <a:effectLst/>
                <a:latin typeface="inherit"/>
              </a:rPr>
              <a:t>h2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b="0" i="0" dirty="0">
                <a:solidFill>
                  <a:srgbClr val="D19A66"/>
                </a:solidFill>
                <a:effectLst/>
                <a:latin typeface="inherit"/>
              </a:rPr>
              <a:t>id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=</a:t>
            </a:r>
            <a:r>
              <a:rPr lang="en-US" altLang="ko-KR" b="0" i="0" dirty="0">
                <a:solidFill>
                  <a:srgbClr val="98C379"/>
                </a:solidFill>
                <a:effectLst/>
                <a:latin typeface="inherit"/>
              </a:rPr>
              <a:t>"number"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&gt;0&lt;/</a:t>
            </a:r>
            <a:r>
              <a:rPr lang="en-US" altLang="ko-KR" b="0" i="0" dirty="0">
                <a:solidFill>
                  <a:srgbClr val="E06C75"/>
                </a:solidFill>
                <a:effectLst/>
                <a:latin typeface="inherit"/>
              </a:rPr>
              <a:t>h2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&gt; </a:t>
            </a:r>
          </a:p>
          <a:p>
            <a:pPr algn="just"/>
            <a:r>
              <a:rPr lang="en-US" altLang="ko-KR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&lt;</a:t>
            </a:r>
            <a:r>
              <a:rPr lang="en-US" altLang="ko-KR" b="0" i="0" dirty="0">
                <a:solidFill>
                  <a:srgbClr val="E06C75"/>
                </a:solidFill>
                <a:effectLst/>
                <a:latin typeface="inherit"/>
              </a:rPr>
              <a:t>button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b="0" i="0" dirty="0">
                <a:solidFill>
                  <a:srgbClr val="D19A66"/>
                </a:solidFill>
                <a:effectLst/>
                <a:latin typeface="inherit"/>
              </a:rPr>
              <a:t>id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=</a:t>
            </a:r>
            <a:r>
              <a:rPr lang="en-US" altLang="ko-KR" b="0" i="0" dirty="0">
                <a:solidFill>
                  <a:srgbClr val="98C379"/>
                </a:solidFill>
                <a:effectLst/>
                <a:latin typeface="inherit"/>
              </a:rPr>
              <a:t>"increase"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&gt;+&lt;/</a:t>
            </a:r>
            <a:r>
              <a:rPr lang="en-US" altLang="ko-KR" b="0" i="0" dirty="0">
                <a:solidFill>
                  <a:srgbClr val="E06C75"/>
                </a:solidFill>
                <a:effectLst/>
                <a:latin typeface="inherit"/>
              </a:rPr>
              <a:t>button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&gt; </a:t>
            </a:r>
          </a:p>
          <a:p>
            <a:pPr algn="just"/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&lt;/</a:t>
            </a:r>
            <a:r>
              <a:rPr lang="en-US" altLang="ko-KR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&gt;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43BD0A-C72A-4EF8-8FFF-B0855C397900}"/>
              </a:ext>
            </a:extLst>
          </p:cNvPr>
          <p:cNvSpPr/>
          <p:nvPr/>
        </p:nvSpPr>
        <p:spPr>
          <a:xfrm>
            <a:off x="895350" y="4527121"/>
            <a:ext cx="10401300" cy="22280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b="0" i="0" dirty="0">
                <a:solidFill>
                  <a:srgbClr val="C678DD"/>
                </a:solidFill>
                <a:effectLst/>
                <a:latin typeface="Monaco"/>
              </a:rPr>
              <a:t>var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 number = </a:t>
            </a:r>
            <a:r>
              <a:rPr lang="en-US" altLang="ko-KR" b="0" i="0" dirty="0">
                <a:solidFill>
                  <a:srgbClr val="D19A66"/>
                </a:solidFill>
                <a:effectLst/>
                <a:latin typeface="Monaco"/>
              </a:rPr>
              <a:t>0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b="0" i="0" dirty="0">
                <a:solidFill>
                  <a:srgbClr val="C678DD"/>
                </a:solidFill>
                <a:effectLst/>
                <a:latin typeface="Monaco"/>
              </a:rPr>
              <a:t>var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b="0" i="0" dirty="0" err="1">
                <a:solidFill>
                  <a:srgbClr val="ABB2BF"/>
                </a:solidFill>
                <a:effectLst/>
                <a:latin typeface="Monaco"/>
              </a:rPr>
              <a:t>elNumber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 = </a:t>
            </a:r>
            <a:r>
              <a:rPr lang="en-US" altLang="ko-KR" b="0" i="0" dirty="0" err="1">
                <a:solidFill>
                  <a:srgbClr val="E6C07B"/>
                </a:solidFill>
                <a:effectLst/>
                <a:latin typeface="Monaco"/>
              </a:rPr>
              <a:t>document</a:t>
            </a:r>
            <a:r>
              <a:rPr lang="en-US" altLang="ko-KR" b="0" i="0" dirty="0" err="1">
                <a:solidFill>
                  <a:srgbClr val="ABB2BF"/>
                </a:solidFill>
                <a:effectLst/>
                <a:latin typeface="Monaco"/>
              </a:rPr>
              <a:t>.getElementById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(</a:t>
            </a:r>
            <a:r>
              <a:rPr lang="en-US" altLang="ko-KR" b="0" i="0" dirty="0">
                <a:solidFill>
                  <a:srgbClr val="98C379"/>
                </a:solidFill>
                <a:effectLst/>
                <a:latin typeface="Monaco"/>
              </a:rPr>
              <a:t>'number’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b="0" i="0" dirty="0">
                <a:solidFill>
                  <a:srgbClr val="C678DD"/>
                </a:solidFill>
                <a:effectLst/>
                <a:latin typeface="Monaco"/>
              </a:rPr>
              <a:t>var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b="0" i="0" dirty="0" err="1">
                <a:solidFill>
                  <a:srgbClr val="ABB2BF"/>
                </a:solidFill>
                <a:effectLst/>
                <a:latin typeface="Monaco"/>
              </a:rPr>
              <a:t>btnIncrease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 = </a:t>
            </a:r>
            <a:r>
              <a:rPr lang="en-US" altLang="ko-KR" b="0" i="0" dirty="0" err="1">
                <a:solidFill>
                  <a:srgbClr val="E6C07B"/>
                </a:solidFill>
                <a:effectLst/>
                <a:latin typeface="Monaco"/>
              </a:rPr>
              <a:t>document</a:t>
            </a:r>
            <a:r>
              <a:rPr lang="en-US" altLang="ko-KR" b="0" i="0" dirty="0" err="1">
                <a:solidFill>
                  <a:srgbClr val="ABB2BF"/>
                </a:solidFill>
                <a:effectLst/>
                <a:latin typeface="Monaco"/>
              </a:rPr>
              <a:t>.getElementById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(</a:t>
            </a:r>
            <a:r>
              <a:rPr lang="en-US" altLang="ko-KR" b="0" i="0" dirty="0">
                <a:solidFill>
                  <a:srgbClr val="98C379"/>
                </a:solidFill>
                <a:effectLst/>
                <a:latin typeface="Monaco"/>
              </a:rPr>
              <a:t>'increase’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endParaRPr lang="en-US" altLang="ko-KR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b="0" i="0" dirty="0" err="1">
                <a:solidFill>
                  <a:srgbClr val="ABB2BF"/>
                </a:solidFill>
                <a:effectLst/>
                <a:latin typeface="Monaco"/>
              </a:rPr>
              <a:t>btnIncrease.onclick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 = </a:t>
            </a:r>
            <a:r>
              <a:rPr lang="en-US" altLang="ko-KR" b="0" i="0" dirty="0">
                <a:solidFill>
                  <a:srgbClr val="C678DD"/>
                </a:solidFill>
                <a:effectLst/>
                <a:latin typeface="inherit"/>
              </a:rPr>
              <a:t>function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() { </a:t>
            </a:r>
          </a:p>
          <a:p>
            <a:pPr algn="just"/>
            <a:r>
              <a:rPr lang="en-US" altLang="ko-KR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number++; </a:t>
            </a:r>
          </a:p>
          <a:p>
            <a:pPr algn="just"/>
            <a:r>
              <a:rPr lang="en-US" altLang="ko-KR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b="0" i="0" dirty="0" err="1">
                <a:solidFill>
                  <a:srgbClr val="ABB2BF"/>
                </a:solidFill>
                <a:effectLst/>
                <a:latin typeface="Monaco"/>
              </a:rPr>
              <a:t>elNumber.innerText</a:t>
            </a:r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 = number; </a:t>
            </a:r>
          </a:p>
          <a:p>
            <a:pPr algn="just"/>
            <a:r>
              <a:rPr lang="en-US" altLang="ko-KR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4201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51562" y="1652201"/>
            <a:ext cx="5474542" cy="273670"/>
          </a:xfrm>
          <a:custGeom>
            <a:avLst/>
            <a:gdLst>
              <a:gd name="connsiteX0" fmla="*/ 31750 w 6034669"/>
              <a:gd name="connsiteY0" fmla="*/ 31750 h 301671"/>
              <a:gd name="connsiteX1" fmla="*/ 5901401 w 6034669"/>
              <a:gd name="connsiteY1" fmla="*/ 31750 h 301671"/>
              <a:gd name="connsiteX2" fmla="*/ 6002919 w 6034669"/>
              <a:gd name="connsiteY2" fmla="*/ 133315 h 301671"/>
              <a:gd name="connsiteX3" fmla="*/ 6002919 w 6034669"/>
              <a:gd name="connsiteY3" fmla="*/ 269921 h 301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034669" h="301671">
                <a:moveTo>
                  <a:pt x="31750" y="31750"/>
                </a:moveTo>
                <a:lnTo>
                  <a:pt x="5901401" y="31750"/>
                </a:lnTo>
                <a:cubicBezTo>
                  <a:pt x="5901401" y="31750"/>
                  <a:pt x="6002919" y="31750"/>
                  <a:pt x="6002919" y="133315"/>
                </a:cubicBezTo>
                <a:lnTo>
                  <a:pt x="6002919" y="269921"/>
                </a:lnTo>
              </a:path>
            </a:pathLst>
          </a:custGeom>
          <a:ln w="63500">
            <a:solidFill>
              <a:srgbClr val="9BD5C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1484798" y="1963315"/>
            <a:ext cx="1592189" cy="275851"/>
          </a:xfrm>
          <a:custGeom>
            <a:avLst/>
            <a:gdLst>
              <a:gd name="connsiteX0" fmla="*/ 206263 w 1755093"/>
              <a:gd name="connsiteY0" fmla="*/ 0 h 304075"/>
              <a:gd name="connsiteX1" fmla="*/ 100799 w 1755093"/>
              <a:gd name="connsiteY1" fmla="*/ 63681 h 304075"/>
              <a:gd name="connsiteX2" fmla="*/ 7770 w 1755093"/>
              <a:gd name="connsiteY2" fmla="*/ 240393 h 304075"/>
              <a:gd name="connsiteX3" fmla="*/ 46182 w 1755093"/>
              <a:gd name="connsiteY3" fmla="*/ 304075 h 304075"/>
              <a:gd name="connsiteX4" fmla="*/ 1711216 w 1755093"/>
              <a:gd name="connsiteY4" fmla="*/ 304075 h 304075"/>
              <a:gd name="connsiteX5" fmla="*/ 1743270 w 1755093"/>
              <a:gd name="connsiteY5" fmla="*/ 244176 h 304075"/>
              <a:gd name="connsiteX6" fmla="*/ 1620548 w 1755093"/>
              <a:gd name="connsiteY6" fmla="*/ 59898 h 304075"/>
              <a:gd name="connsiteX7" fmla="*/ 1508713 w 1755093"/>
              <a:gd name="connsiteY7" fmla="*/ 0 h 304075"/>
              <a:gd name="connsiteX8" fmla="*/ 206263 w 1755093"/>
              <a:gd name="connsiteY8" fmla="*/ 0 h 304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55093" h="304075">
                <a:moveTo>
                  <a:pt x="206263" y="0"/>
                </a:moveTo>
                <a:cubicBezTo>
                  <a:pt x="206263" y="0"/>
                  <a:pt x="134325" y="0"/>
                  <a:pt x="100799" y="63681"/>
                </a:cubicBezTo>
                <a:lnTo>
                  <a:pt x="7770" y="240393"/>
                </a:lnTo>
                <a:cubicBezTo>
                  <a:pt x="7770" y="240393"/>
                  <a:pt x="-25755" y="304075"/>
                  <a:pt x="46182" y="304075"/>
                </a:cubicBezTo>
                <a:lnTo>
                  <a:pt x="1711216" y="304075"/>
                </a:lnTo>
                <a:cubicBezTo>
                  <a:pt x="1711216" y="304075"/>
                  <a:pt x="1783166" y="304075"/>
                  <a:pt x="1743270" y="244176"/>
                </a:cubicBezTo>
                <a:lnTo>
                  <a:pt x="1620548" y="59898"/>
                </a:lnTo>
                <a:cubicBezTo>
                  <a:pt x="1620548" y="59898"/>
                  <a:pt x="1580651" y="0"/>
                  <a:pt x="1508713" y="0"/>
                </a:cubicBezTo>
                <a:lnTo>
                  <a:pt x="206263" y="0"/>
                </a:lnTo>
              </a:path>
            </a:pathLst>
          </a:custGeom>
          <a:solidFill>
            <a:srgbClr val="85CE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1467516" y="1946033"/>
            <a:ext cx="1626752" cy="310415"/>
          </a:xfrm>
          <a:custGeom>
            <a:avLst/>
            <a:gdLst>
              <a:gd name="connsiteX0" fmla="*/ 225313 w 1793193"/>
              <a:gd name="connsiteY0" fmla="*/ 19050 h 342175"/>
              <a:gd name="connsiteX1" fmla="*/ 119849 w 1793193"/>
              <a:gd name="connsiteY1" fmla="*/ 82731 h 342175"/>
              <a:gd name="connsiteX2" fmla="*/ 26820 w 1793193"/>
              <a:gd name="connsiteY2" fmla="*/ 259443 h 342175"/>
              <a:gd name="connsiteX3" fmla="*/ 65232 w 1793193"/>
              <a:gd name="connsiteY3" fmla="*/ 323125 h 342175"/>
              <a:gd name="connsiteX4" fmla="*/ 1730266 w 1793193"/>
              <a:gd name="connsiteY4" fmla="*/ 323125 h 342175"/>
              <a:gd name="connsiteX5" fmla="*/ 1762320 w 1793193"/>
              <a:gd name="connsiteY5" fmla="*/ 263226 h 342175"/>
              <a:gd name="connsiteX6" fmla="*/ 1639598 w 1793193"/>
              <a:gd name="connsiteY6" fmla="*/ 78948 h 342175"/>
              <a:gd name="connsiteX7" fmla="*/ 1527763 w 1793193"/>
              <a:gd name="connsiteY7" fmla="*/ 19050 h 342175"/>
              <a:gd name="connsiteX8" fmla="*/ 225313 w 1793193"/>
              <a:gd name="connsiteY8" fmla="*/ 19050 h 342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93193" h="342175">
                <a:moveTo>
                  <a:pt x="225313" y="19050"/>
                </a:moveTo>
                <a:cubicBezTo>
                  <a:pt x="225313" y="19050"/>
                  <a:pt x="153375" y="19050"/>
                  <a:pt x="119849" y="82731"/>
                </a:cubicBezTo>
                <a:lnTo>
                  <a:pt x="26820" y="259443"/>
                </a:lnTo>
                <a:cubicBezTo>
                  <a:pt x="26820" y="259443"/>
                  <a:pt x="-6705" y="323125"/>
                  <a:pt x="65232" y="323125"/>
                </a:cubicBezTo>
                <a:lnTo>
                  <a:pt x="1730266" y="323125"/>
                </a:lnTo>
                <a:cubicBezTo>
                  <a:pt x="1730266" y="323125"/>
                  <a:pt x="1802216" y="323125"/>
                  <a:pt x="1762320" y="263226"/>
                </a:cubicBezTo>
                <a:lnTo>
                  <a:pt x="1639598" y="78948"/>
                </a:lnTo>
                <a:cubicBezTo>
                  <a:pt x="1639598" y="78948"/>
                  <a:pt x="1599701" y="19050"/>
                  <a:pt x="1527763" y="19050"/>
                </a:cubicBezTo>
                <a:lnTo>
                  <a:pt x="225313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1636773" y="2032560"/>
            <a:ext cx="108994" cy="54235"/>
          </a:xfrm>
          <a:custGeom>
            <a:avLst/>
            <a:gdLst>
              <a:gd name="connsiteX0" fmla="*/ 120146 w 120146"/>
              <a:gd name="connsiteY0" fmla="*/ 0 h 59784"/>
              <a:gd name="connsiteX1" fmla="*/ 99728 w 120146"/>
              <a:gd name="connsiteY1" fmla="*/ 59784 h 59784"/>
              <a:gd name="connsiteX2" fmla="*/ 0 w 120146"/>
              <a:gd name="connsiteY2" fmla="*/ 59784 h 59784"/>
              <a:gd name="connsiteX3" fmla="*/ 20417 w 120146"/>
              <a:gd name="connsiteY3" fmla="*/ 0 h 59784"/>
              <a:gd name="connsiteX4" fmla="*/ 120146 w 120146"/>
              <a:gd name="connsiteY4" fmla="*/ 0 h 59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146" h="59784">
                <a:moveTo>
                  <a:pt x="120146" y="0"/>
                </a:moveTo>
                <a:lnTo>
                  <a:pt x="99728" y="59784"/>
                </a:lnTo>
                <a:lnTo>
                  <a:pt x="0" y="59784"/>
                </a:lnTo>
                <a:lnTo>
                  <a:pt x="20417" y="0"/>
                </a:lnTo>
                <a:lnTo>
                  <a:pt x="120146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1633673" y="2002937"/>
            <a:ext cx="95629" cy="71430"/>
          </a:xfrm>
          <a:custGeom>
            <a:avLst/>
            <a:gdLst>
              <a:gd name="connsiteX0" fmla="*/ 16864 w 105413"/>
              <a:gd name="connsiteY0" fmla="*/ 29352 h 78738"/>
              <a:gd name="connsiteX1" fmla="*/ 18006 w 105413"/>
              <a:gd name="connsiteY1" fmla="*/ 25975 h 78738"/>
              <a:gd name="connsiteX2" fmla="*/ 21572 w 105413"/>
              <a:gd name="connsiteY2" fmla="*/ 25975 h 78738"/>
              <a:gd name="connsiteX3" fmla="*/ 105413 w 105413"/>
              <a:gd name="connsiteY3" fmla="*/ 25975 h 78738"/>
              <a:gd name="connsiteX4" fmla="*/ 105413 w 105413"/>
              <a:gd name="connsiteY4" fmla="*/ 15272 h 78738"/>
              <a:gd name="connsiteX5" fmla="*/ 68499 w 105413"/>
              <a:gd name="connsiteY5" fmla="*/ 15272 h 78738"/>
              <a:gd name="connsiteX6" fmla="*/ 55073 w 105413"/>
              <a:gd name="connsiteY6" fmla="*/ 0 h 78738"/>
              <a:gd name="connsiteX7" fmla="*/ 6547 w 105413"/>
              <a:gd name="connsiteY7" fmla="*/ 0 h 78738"/>
              <a:gd name="connsiteX8" fmla="*/ 0 w 105413"/>
              <a:gd name="connsiteY8" fmla="*/ 15272 h 78738"/>
              <a:gd name="connsiteX9" fmla="*/ 0 w 105413"/>
              <a:gd name="connsiteY9" fmla="*/ 78738 h 78738"/>
              <a:gd name="connsiteX10" fmla="*/ 16864 w 105413"/>
              <a:gd name="connsiteY10" fmla="*/ 29352 h 78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05413" h="78738">
                <a:moveTo>
                  <a:pt x="16864" y="29352"/>
                </a:moveTo>
                <a:lnTo>
                  <a:pt x="18006" y="25975"/>
                </a:lnTo>
                <a:lnTo>
                  <a:pt x="21572" y="25975"/>
                </a:lnTo>
                <a:lnTo>
                  <a:pt x="105413" y="25975"/>
                </a:lnTo>
                <a:lnTo>
                  <a:pt x="105413" y="15272"/>
                </a:lnTo>
                <a:lnTo>
                  <a:pt x="68499" y="15272"/>
                </a:lnTo>
                <a:lnTo>
                  <a:pt x="55073" y="0"/>
                </a:lnTo>
                <a:lnTo>
                  <a:pt x="6547" y="0"/>
                </a:lnTo>
                <a:lnTo>
                  <a:pt x="0" y="15272"/>
                </a:lnTo>
                <a:lnTo>
                  <a:pt x="0" y="78738"/>
                </a:lnTo>
                <a:lnTo>
                  <a:pt x="16864" y="2935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6169103" y="2322059"/>
            <a:ext cx="14975" cy="6237069"/>
          </a:xfrm>
          <a:custGeom>
            <a:avLst/>
            <a:gdLst>
              <a:gd name="connsiteX0" fmla="*/ 6350 w 16507"/>
              <a:gd name="connsiteY0" fmla="*/ 6350 h 6875214"/>
              <a:gd name="connsiteX1" fmla="*/ 6350 w 16507"/>
              <a:gd name="connsiteY1" fmla="*/ 6868864 h 68752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507" h="6875214">
                <a:moveTo>
                  <a:pt x="6350" y="6350"/>
                </a:moveTo>
                <a:lnTo>
                  <a:pt x="6350" y="6868864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31" y="691273"/>
            <a:ext cx="9689337" cy="54725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570325" y="979303"/>
            <a:ext cx="4152740" cy="20722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57"/>
              </a:lnSpc>
              <a:tabLst>
                <a:tab pos="69129" algn="l"/>
                <a:tab pos="230429" algn="l"/>
              </a:tabLst>
            </a:pPr>
            <a:r>
              <a:rPr lang="en-US" altLang="zh-CN" sz="1633" dirty="0"/>
              <a:t>	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010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var,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let,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const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사용하기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69129" algn="l"/>
                <a:tab pos="230429" algn="l"/>
              </a:tabLst>
            </a:pPr>
            <a:r>
              <a:rPr lang="en-US" altLang="zh-CN" sz="1633" dirty="0"/>
              <a:t>		</a:t>
            </a:r>
            <a:r>
              <a:rPr lang="en-US" altLang="zh-CN" sz="634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R010_Variable.js</a:t>
            </a:r>
          </a:p>
          <a:p>
            <a:pPr>
              <a:lnSpc>
                <a:spcPts val="1814"/>
              </a:lnSpc>
              <a:tabLst>
                <a:tab pos="69129" algn="l"/>
                <a:tab pos="230429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React,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'react';</a:t>
            </a:r>
          </a:p>
          <a:p>
            <a:pPr>
              <a:lnSpc>
                <a:spcPts val="1179"/>
              </a:lnSpc>
              <a:tabLst>
                <a:tab pos="69129" algn="l"/>
                <a:tab pos="230429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179"/>
              </a:lnSpc>
              <a:tabLst>
                <a:tab pos="69129" algn="l"/>
                <a:tab pos="230429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class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R010_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Variable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extends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179"/>
              </a:lnSpc>
              <a:tabLst>
                <a:tab pos="69129" algn="l"/>
                <a:tab pos="230429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1179"/>
              </a:lnSpc>
              <a:tabLst>
                <a:tab pos="69129" algn="l"/>
                <a:tab pos="230429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constructor(props)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915961" y="2972473"/>
            <a:ext cx="888064" cy="3153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super(props);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this.state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{};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570325" y="2972473"/>
            <a:ext cx="56106" cy="4697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7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8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800749" y="3272025"/>
            <a:ext cx="56106" cy="1683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512719" y="3444843"/>
            <a:ext cx="114455" cy="7775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9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11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12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13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00749" y="3583097"/>
            <a:ext cx="2995051" cy="64402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  <a:tabLst>
                <a:tab pos="115214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componentDidMount()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179"/>
              </a:lnSpc>
              <a:tabLst>
                <a:tab pos="115214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var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varName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'react';</a:t>
            </a:r>
          </a:p>
          <a:p>
            <a:pPr>
              <a:lnSpc>
                <a:spcPts val="1179"/>
              </a:lnSpc>
              <a:tabLst>
                <a:tab pos="115214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console.log('varName1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'+varName);</a:t>
            </a:r>
          </a:p>
          <a:p>
            <a:pPr>
              <a:lnSpc>
                <a:spcPts val="1179"/>
              </a:lnSpc>
              <a:tabLst>
                <a:tab pos="115214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var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varName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'200';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'varName'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is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already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defined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888434" y="4032424"/>
            <a:ext cx="673261" cy="1683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no-redeclare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915961" y="4216763"/>
            <a:ext cx="3552254" cy="12386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console.log('varName2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'+varName);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let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letName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'react'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console.log('letName1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'+letName);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let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letName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'200'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Parsing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error: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Identifier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'letName'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has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already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been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declared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letName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'react200';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console.log('letName2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'+letName);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512719" y="4228285"/>
            <a:ext cx="112210" cy="13930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14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15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16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17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18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19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20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21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22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328584" y="2373369"/>
            <a:ext cx="4752904" cy="54970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이미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선언한</a:t>
            </a:r>
            <a:r>
              <a:rPr lang="en-US" altLang="zh-CN" sz="8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1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var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varName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을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다시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선언했을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때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한컴바탕" pitchFamily="18" charset="0"/>
                <a:cs typeface="한컴바탕" pitchFamily="18" charset="0"/>
              </a:rPr>
              <a:t>‘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varName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한컴바탕" pitchFamily="18" charset="0"/>
                <a:cs typeface="한컴바탕" pitchFamily="18" charset="0"/>
              </a:rPr>
              <a:t>’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is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already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defined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no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-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redeclare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라</a:t>
            </a:r>
          </a:p>
          <a:p>
            <a:pPr>
              <a:lnSpc>
                <a:spcPts val="1361"/>
              </a:lnSpc>
            </a:pP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는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경고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메시지가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콘솔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로그에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출력된다.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하지만</a:t>
            </a:r>
            <a:r>
              <a:rPr lang="en-US" altLang="zh-CN" sz="8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1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var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변수는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재선언,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재할당을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허용하기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때문</a:t>
            </a:r>
          </a:p>
          <a:p>
            <a:pPr>
              <a:lnSpc>
                <a:spcPts val="1452"/>
              </a:lnSpc>
            </a:pP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에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경고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메시지가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출력돼도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페이지가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정상적으로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표시된다.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328584" y="3053121"/>
            <a:ext cx="4687181" cy="3784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이미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선언한</a:t>
            </a:r>
            <a:r>
              <a:rPr lang="en-US" altLang="zh-CN" sz="8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1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let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letName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을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다시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선언했을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때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Parsing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error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Identifier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한컴바탕" pitchFamily="18" charset="0"/>
                <a:cs typeface="한컴바탕" pitchFamily="18" charset="0"/>
              </a:rPr>
              <a:t>‘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letName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한컴바탕" pitchFamily="18" charset="0"/>
                <a:cs typeface="한컴바탕" pitchFamily="18" charset="0"/>
              </a:rPr>
              <a:t>’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has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already</a:t>
            </a:r>
          </a:p>
          <a:p>
            <a:pPr>
              <a:lnSpc>
                <a:spcPts val="1452"/>
              </a:lnSpc>
            </a:pP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been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declared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라는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에러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메시지가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콘솔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로그에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출력된다.</a:t>
            </a:r>
            <a:r>
              <a:rPr lang="en-US" altLang="zh-CN" sz="8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1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let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변수는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재선언을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허용하지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않기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328584" y="3467884"/>
            <a:ext cx="4629472" cy="6394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때문에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에러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페이지가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표시된다.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</a:pPr>
            <a:r>
              <a:rPr lang="en-US" altLang="zh-CN" sz="81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let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변수는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재할당을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허용한다.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이미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선언한</a:t>
            </a:r>
            <a:r>
              <a:rPr lang="en-US" altLang="zh-CN" sz="8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1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let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letName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에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새로운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값을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할당했을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때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페</a:t>
            </a:r>
          </a:p>
          <a:p>
            <a:pPr>
              <a:lnSpc>
                <a:spcPts val="1452"/>
              </a:lnSpc>
            </a:pP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이지가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정상적으로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표시된다.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994469" y="2361849"/>
            <a:ext cx="269304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70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13</a:t>
            </a:r>
            <a:r>
              <a:rPr lang="en-US" altLang="zh-CN" sz="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7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833172" y="3053121"/>
            <a:ext cx="436017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70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18~19</a:t>
            </a:r>
            <a:r>
              <a:rPr lang="en-US" altLang="zh-CN" sz="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7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994469" y="3732873"/>
            <a:ext cx="269304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70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20</a:t>
            </a:r>
            <a:r>
              <a:rPr lang="en-US" altLang="zh-CN" sz="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7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181656" y="901268"/>
            <a:ext cx="14975" cy="6237068"/>
          </a:xfrm>
          <a:custGeom>
            <a:avLst/>
            <a:gdLst>
              <a:gd name="connsiteX0" fmla="*/ 6350 w 16507"/>
              <a:gd name="connsiteY0" fmla="*/ 6350 h 6875213"/>
              <a:gd name="connsiteX1" fmla="*/ 6350 w 16507"/>
              <a:gd name="connsiteY1" fmla="*/ 6868863 h 68752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507" h="6875213">
                <a:moveTo>
                  <a:pt x="6350" y="6350"/>
                </a:moveTo>
                <a:lnTo>
                  <a:pt x="6350" y="6868863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31" y="691273"/>
            <a:ext cx="9689337" cy="54725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501197" y="2223594"/>
            <a:ext cx="112210" cy="23164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21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22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23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24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25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26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27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28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29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30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31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32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33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34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35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639452" y="1025388"/>
            <a:ext cx="4082849" cy="35807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57"/>
              </a:lnSpc>
              <a:tabLst>
                <a:tab pos="149779" algn="l"/>
                <a:tab pos="253472" algn="l"/>
                <a:tab pos="368686" algn="l"/>
              </a:tabLst>
            </a:pP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010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var,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let,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const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사용하기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98"/>
              </a:lnSpc>
              <a:tabLst>
                <a:tab pos="149779" algn="l"/>
                <a:tab pos="253472" algn="l"/>
                <a:tab pos="368686" algn="l"/>
              </a:tabLst>
            </a:pPr>
            <a:r>
              <a:rPr lang="en-US" altLang="zh-CN" sz="1633" dirty="0"/>
              <a:t>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console.log('letName2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'+letName);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  <a:tabLst>
                <a:tab pos="149779" algn="l"/>
                <a:tab pos="253472" algn="l"/>
                <a:tab pos="368686" algn="l"/>
              </a:tabLst>
            </a:pPr>
            <a:r>
              <a:rPr lang="en-US" altLang="zh-CN" sz="1633" dirty="0"/>
              <a:t>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constName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'react';</a:t>
            </a:r>
          </a:p>
          <a:p>
            <a:pPr>
              <a:lnSpc>
                <a:spcPts val="1179"/>
              </a:lnSpc>
              <a:tabLst>
                <a:tab pos="149779" algn="l"/>
                <a:tab pos="253472" algn="l"/>
                <a:tab pos="368686" algn="l"/>
              </a:tabLst>
            </a:pPr>
            <a:r>
              <a:rPr lang="en-US" altLang="zh-CN" sz="1633" dirty="0"/>
              <a:t>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console.log('constName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constName);</a:t>
            </a:r>
          </a:p>
          <a:p>
            <a:pPr>
              <a:lnSpc>
                <a:spcPts val="1179"/>
              </a:lnSpc>
              <a:tabLst>
                <a:tab pos="149779" algn="l"/>
                <a:tab pos="253472" algn="l"/>
                <a:tab pos="368686" algn="l"/>
              </a:tabLst>
            </a:pPr>
            <a:r>
              <a:rPr lang="en-US" altLang="zh-CN" sz="1633" dirty="0"/>
              <a:t>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constName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'200'</a:t>
            </a:r>
          </a:p>
          <a:p>
            <a:pPr>
              <a:lnSpc>
                <a:spcPts val="1179"/>
              </a:lnSpc>
              <a:tabLst>
                <a:tab pos="149779" algn="l"/>
                <a:tab pos="253472" algn="l"/>
                <a:tab pos="368686" algn="l"/>
              </a:tabLst>
            </a:pPr>
            <a:r>
              <a:rPr lang="en-US" altLang="zh-CN" sz="1633" dirty="0"/>
              <a:t>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Parsing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error: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Identifier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'constName'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has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already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been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declared</a:t>
            </a:r>
          </a:p>
          <a:p>
            <a:pPr>
              <a:lnSpc>
                <a:spcPts val="1179"/>
              </a:lnSpc>
              <a:tabLst>
                <a:tab pos="149779" algn="l"/>
                <a:tab pos="253472" algn="l"/>
                <a:tab pos="368686" algn="l"/>
              </a:tabLst>
            </a:pPr>
            <a:r>
              <a:rPr lang="en-US" altLang="zh-CN" sz="1633" dirty="0"/>
              <a:t>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constName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'react200'</a:t>
            </a:r>
          </a:p>
          <a:p>
            <a:pPr>
              <a:lnSpc>
                <a:spcPts val="1179"/>
              </a:lnSpc>
              <a:tabLst>
                <a:tab pos="149779" algn="l"/>
                <a:tab pos="253472" algn="l"/>
                <a:tab pos="368686" algn="l"/>
              </a:tabLst>
            </a:pPr>
            <a:r>
              <a:rPr lang="en-US" altLang="zh-CN" sz="1633" dirty="0"/>
              <a:t>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Uncaught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TypeError: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Assignment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to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constant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variable.</a:t>
            </a:r>
          </a:p>
          <a:p>
            <a:pPr>
              <a:lnSpc>
                <a:spcPts val="1179"/>
              </a:lnSpc>
              <a:tabLst>
                <a:tab pos="149779" algn="l"/>
                <a:tab pos="253472" algn="l"/>
                <a:tab pos="368686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  <a:tabLst>
                <a:tab pos="149779" algn="l"/>
                <a:tab pos="253472" algn="l"/>
                <a:tab pos="368686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render()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179"/>
              </a:lnSpc>
              <a:tabLst>
                <a:tab pos="149779" algn="l"/>
                <a:tab pos="253472" algn="l"/>
                <a:tab pos="368686" algn="l"/>
              </a:tabLst>
            </a:pPr>
            <a:r>
              <a:rPr lang="en-US" altLang="zh-CN" sz="1633" dirty="0"/>
              <a:t>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(</a:t>
            </a:r>
          </a:p>
          <a:p>
            <a:pPr>
              <a:lnSpc>
                <a:spcPts val="1179"/>
              </a:lnSpc>
              <a:tabLst>
                <a:tab pos="149779" algn="l"/>
                <a:tab pos="253472" algn="l"/>
                <a:tab pos="368686" algn="l"/>
              </a:tabLst>
            </a:pPr>
            <a:r>
              <a:rPr lang="en-US" altLang="zh-CN" sz="1633" dirty="0"/>
              <a:t>	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&lt;h2&gt;[THIS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IS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Variable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]&lt;/h2&gt;</a:t>
            </a:r>
          </a:p>
          <a:p>
            <a:pPr>
              <a:lnSpc>
                <a:spcPts val="1179"/>
              </a:lnSpc>
              <a:tabLst>
                <a:tab pos="149779" algn="l"/>
                <a:tab pos="253472" algn="l"/>
                <a:tab pos="368686" algn="l"/>
              </a:tabLst>
            </a:pPr>
            <a:r>
              <a:rPr lang="en-US" altLang="zh-CN" sz="1633" dirty="0"/>
              <a:t>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179"/>
              </a:lnSpc>
              <a:tabLst>
                <a:tab pos="149779" algn="l"/>
                <a:tab pos="253472" algn="l"/>
                <a:tab pos="368686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501198" y="4447188"/>
            <a:ext cx="1832233" cy="469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36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37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38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export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default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R010_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Variable;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351626" y="2834218"/>
            <a:ext cx="4650312" cy="1255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이미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선언한</a:t>
            </a:r>
            <a:r>
              <a:rPr lang="en-US" altLang="zh-CN" sz="8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1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변수의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constName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을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다시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선언했을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때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Parsing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error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Identifier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한컴바탕" pitchFamily="18" charset="0"/>
                <a:cs typeface="한컴바탕" pitchFamily="18" charset="0"/>
              </a:rPr>
              <a:t>‘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constName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한컴바탕" pitchFamily="18" charset="0"/>
                <a:cs typeface="한컴바탕" pitchFamily="18" charset="0"/>
              </a:rPr>
              <a:t>’</a:t>
            </a:r>
          </a:p>
          <a:p>
            <a:pPr>
              <a:lnSpc>
                <a:spcPts val="1452"/>
              </a:lnSpc>
            </a:pP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has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already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been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declared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라는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에러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메시지가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콘솔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로그에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출력된다.</a:t>
            </a:r>
            <a:r>
              <a:rPr lang="en-US" altLang="zh-CN" sz="8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1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변수는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재선언을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허</a:t>
            </a:r>
          </a:p>
          <a:p>
            <a:pPr>
              <a:lnSpc>
                <a:spcPts val="1452"/>
              </a:lnSpc>
            </a:pP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용하지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않기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때문에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에러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페이지가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표시된다.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</a:pP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이미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선언한</a:t>
            </a:r>
            <a:r>
              <a:rPr lang="en-US" altLang="zh-CN" sz="81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1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constName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에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새로운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값을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할당했을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때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Uncaught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TypeError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:</a:t>
            </a:r>
          </a:p>
          <a:p>
            <a:pPr>
              <a:lnSpc>
                <a:spcPts val="1452"/>
              </a:lnSpc>
            </a:pP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Assignment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to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constant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variable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라는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에러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메시지가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콘솔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로그에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출력된다.</a:t>
            </a:r>
            <a:r>
              <a:rPr lang="en-US" altLang="zh-CN" sz="8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1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변수는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재할</a:t>
            </a:r>
          </a:p>
          <a:p>
            <a:pPr>
              <a:lnSpc>
                <a:spcPts val="1452"/>
              </a:lnSpc>
            </a:pP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당을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허용하지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않기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때문에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에러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페이지가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표시된다.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856215" y="2834218"/>
            <a:ext cx="436017" cy="8288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70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25~26</a:t>
            </a:r>
            <a:r>
              <a:rPr lang="en-US" altLang="zh-CN" sz="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7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</a:pPr>
            <a:r>
              <a:rPr lang="en-US" altLang="zh-CN" sz="770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27~28</a:t>
            </a:r>
            <a:r>
              <a:rPr lang="en-US" altLang="zh-CN" sz="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7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81061" y="1836116"/>
            <a:ext cx="4203115" cy="11521"/>
          </a:xfrm>
          <a:custGeom>
            <a:avLst/>
            <a:gdLst>
              <a:gd name="connsiteX0" fmla="*/ 6350 w 4633156"/>
              <a:gd name="connsiteY0" fmla="*/ 6350 h 12700"/>
              <a:gd name="connsiteX1" fmla="*/ 4626806 w 4633156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33156" h="12700">
                <a:moveTo>
                  <a:pt x="6350" y="6350"/>
                </a:moveTo>
                <a:lnTo>
                  <a:pt x="4626806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1981061" y="5795866"/>
            <a:ext cx="4203115" cy="11521"/>
          </a:xfrm>
          <a:custGeom>
            <a:avLst/>
            <a:gdLst>
              <a:gd name="connsiteX0" fmla="*/ 6350 w 4633156"/>
              <a:gd name="connsiteY0" fmla="*/ 6350 h 12700"/>
              <a:gd name="connsiteX1" fmla="*/ 4626806 w 4633156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33156" h="12700">
                <a:moveTo>
                  <a:pt x="6350" y="6350"/>
                </a:moveTo>
                <a:lnTo>
                  <a:pt x="4626806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149837" y="2055558"/>
            <a:ext cx="3777558" cy="3539789"/>
          </a:xfrm>
          <a:custGeom>
            <a:avLst/>
            <a:gdLst>
              <a:gd name="connsiteX0" fmla="*/ 6350 w 4164058"/>
              <a:gd name="connsiteY0" fmla="*/ 3895612 h 3901962"/>
              <a:gd name="connsiteX1" fmla="*/ 4157708 w 4164058"/>
              <a:gd name="connsiteY1" fmla="*/ 3895612 h 3901962"/>
              <a:gd name="connsiteX2" fmla="*/ 4157708 w 4164058"/>
              <a:gd name="connsiteY2" fmla="*/ 6350 h 3901962"/>
              <a:gd name="connsiteX3" fmla="*/ 6350 w 4164058"/>
              <a:gd name="connsiteY3" fmla="*/ 6350 h 3901962"/>
              <a:gd name="connsiteX4" fmla="*/ 6350 w 4164058"/>
              <a:gd name="connsiteY4" fmla="*/ 3895612 h 3901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64058" h="3901962">
                <a:moveTo>
                  <a:pt x="6350" y="3895612"/>
                </a:moveTo>
                <a:lnTo>
                  <a:pt x="4157708" y="3895612"/>
                </a:lnTo>
                <a:lnTo>
                  <a:pt x="4157708" y="6350"/>
                </a:lnTo>
                <a:lnTo>
                  <a:pt x="6350" y="6350"/>
                </a:lnTo>
                <a:lnTo>
                  <a:pt x="6350" y="389561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31" y="691273"/>
            <a:ext cx="9689337" cy="54725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39452" y="921697"/>
            <a:ext cx="4082849" cy="4458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57"/>
              </a:lnSpc>
            </a:pP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010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var,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let,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const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사용하기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146386" y="1566886"/>
            <a:ext cx="756617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42"/>
              </a:lnSpc>
            </a:pPr>
            <a:r>
              <a:rPr lang="en-US" altLang="zh-CN" sz="138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실행</a:t>
            </a:r>
            <a:r>
              <a:rPr lang="en-US" altLang="zh-CN" sz="138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8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결과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528A7-1DE7-4426-9760-C3947DD3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JSX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2E800-B38C-4E80-B216-4AC360610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조건부 렌더링 </a:t>
            </a:r>
          </a:p>
          <a:p>
            <a:pPr lvl="1"/>
            <a:r>
              <a:rPr lang="en-US" altLang="ko-KR" dirty="0"/>
              <a:t>JSX </a:t>
            </a:r>
            <a:r>
              <a:rPr lang="ko-KR" altLang="en-US" dirty="0"/>
              <a:t>내부에서 조건부 렌더링을 할 때는 보통 </a:t>
            </a:r>
            <a:r>
              <a:rPr lang="ko-KR" altLang="en-US" dirty="0" err="1"/>
              <a:t>삼항</a:t>
            </a:r>
            <a:r>
              <a:rPr lang="ko-KR" altLang="en-US" dirty="0"/>
              <a:t> 연산자를 사용하거나</a:t>
            </a:r>
            <a:r>
              <a:rPr lang="en-US" altLang="ko-KR" dirty="0"/>
              <a:t>, AND </a:t>
            </a:r>
            <a:r>
              <a:rPr lang="ko-KR" altLang="en-US" dirty="0"/>
              <a:t>연산자를 사용</a:t>
            </a:r>
            <a:endParaRPr lang="en-US" altLang="ko-KR" dirty="0"/>
          </a:p>
          <a:p>
            <a:pPr lvl="1"/>
            <a:r>
              <a:rPr lang="ko-KR" altLang="en-US" dirty="0"/>
              <a:t>반면 </a:t>
            </a:r>
            <a:r>
              <a:rPr lang="en-US" altLang="ko-KR" dirty="0"/>
              <a:t>if </a:t>
            </a:r>
            <a:r>
              <a:rPr lang="ko-KR" altLang="en-US" dirty="0"/>
              <a:t>문은 사용 불가</a:t>
            </a:r>
            <a:r>
              <a:rPr lang="en-US" altLang="ko-KR" dirty="0"/>
              <a:t>(</a:t>
            </a:r>
            <a:r>
              <a:rPr lang="ko-KR" altLang="en-US" dirty="0"/>
              <a:t>사용하려면 </a:t>
            </a:r>
            <a:r>
              <a:rPr lang="en-US" altLang="ko-KR" dirty="0"/>
              <a:t>IIFE(</a:t>
            </a:r>
            <a:r>
              <a:rPr lang="ko-KR" altLang="en-US" dirty="0"/>
              <a:t>즉시 실행 함수 표현</a:t>
            </a:r>
            <a:r>
              <a:rPr lang="en-US" altLang="ko-KR" dirty="0"/>
              <a:t>: Immediately Invoked Function Expression)</a:t>
            </a:r>
            <a:r>
              <a:rPr lang="ko-KR" altLang="en-US" dirty="0"/>
              <a:t>을 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 err="1"/>
              <a:t>삼항연산자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이와 같이 작성하면 </a:t>
            </a:r>
            <a:endParaRPr lang="en-US" altLang="ko-KR" dirty="0"/>
          </a:p>
          <a:p>
            <a:pPr lvl="2"/>
            <a:r>
              <a:rPr lang="ko-KR" altLang="en-US" dirty="0" err="1"/>
              <a:t>맞아요가</a:t>
            </a:r>
            <a:r>
              <a:rPr lang="ko-KR" altLang="en-US" dirty="0"/>
              <a:t> 출력 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반면 </a:t>
            </a:r>
            <a:r>
              <a:rPr lang="en-US" altLang="ko-KR" dirty="0"/>
              <a:t>1 + 1 === 2 </a:t>
            </a:r>
            <a:r>
              <a:rPr lang="ko-KR" altLang="en-US" dirty="0"/>
              <a:t>부분을 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   1 + 1 === 3 </a:t>
            </a:r>
            <a:r>
              <a:rPr lang="ko-KR" altLang="en-US" dirty="0"/>
              <a:t>으로 변경 해보자</a:t>
            </a:r>
            <a:r>
              <a:rPr lang="en-US" altLang="ko-KR" dirty="0"/>
              <a:t>: </a:t>
            </a:r>
            <a:r>
              <a:rPr lang="ko-KR" altLang="en-US" dirty="0"/>
              <a:t>틀려요 출력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101D41-7057-4A6D-A044-87EAAA057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33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6173CE-1922-47F0-BA95-38677794E87C}"/>
              </a:ext>
            </a:extLst>
          </p:cNvPr>
          <p:cNvSpPr/>
          <p:nvPr/>
        </p:nvSpPr>
        <p:spPr>
          <a:xfrm>
            <a:off x="6096000" y="2705100"/>
            <a:ext cx="4924789" cy="3547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endParaRPr lang="en-US" altLang="ko-KR" sz="14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App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&gt;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inherit"/>
              </a:rPr>
              <a:t>   	</a:t>
            </a:r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1 + 1 === 2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? (&lt;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&gt;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맞아요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!&lt;/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&gt;)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: (&lt;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&gt;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틀려요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!&lt;/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&gt;)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  <a:endParaRPr lang="en-US" altLang="ko-KR" sz="14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}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App;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60560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D9CD9-776A-4E6E-9D70-534966290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3"/>
              </a:rPr>
              <a:t>JSX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8214B-AC27-4AEA-9DE9-536CE8D4F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89" y="1073690"/>
            <a:ext cx="10769499" cy="5316383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AND </a:t>
            </a:r>
            <a:r>
              <a:rPr lang="ko-KR" altLang="en-US" sz="1800" dirty="0"/>
              <a:t>연산자</a:t>
            </a:r>
            <a:endParaRPr lang="en-US" altLang="ko-KR" sz="1800" dirty="0"/>
          </a:p>
          <a:p>
            <a:pPr lvl="1"/>
            <a:r>
              <a:rPr lang="ko-KR" altLang="en-US" sz="1600" dirty="0" err="1"/>
              <a:t>삼항</a:t>
            </a:r>
            <a:r>
              <a:rPr lang="ko-KR" altLang="en-US" sz="1600" dirty="0"/>
              <a:t> 연산자는 </a:t>
            </a:r>
            <a:r>
              <a:rPr lang="en-US" altLang="ko-KR" sz="1600" dirty="0"/>
              <a:t>true </a:t>
            </a:r>
            <a:r>
              <a:rPr lang="ko-KR" altLang="en-US" sz="1600" dirty="0"/>
              <a:t>일 때와 </a:t>
            </a:r>
            <a:r>
              <a:rPr lang="en-US" altLang="ko-KR" sz="1600" dirty="0"/>
              <a:t>false </a:t>
            </a:r>
            <a:r>
              <a:rPr lang="ko-KR" altLang="en-US" sz="1600" dirty="0"/>
              <a:t>일 때 다른 것들을 보여주고 싶을 </a:t>
            </a:r>
            <a:r>
              <a:rPr lang="ko-KR" altLang="en-US" sz="1600" dirty="0" err="1"/>
              <a:t>떄</a:t>
            </a:r>
            <a:r>
              <a:rPr lang="ko-KR" altLang="en-US" sz="1600" dirty="0"/>
              <a:t> 사용</a:t>
            </a:r>
            <a:endParaRPr lang="en-US" altLang="ko-KR" sz="1600" dirty="0"/>
          </a:p>
          <a:p>
            <a:pPr lvl="1"/>
            <a:r>
              <a:rPr lang="en-US" altLang="ko-KR" sz="1600" dirty="0"/>
              <a:t>AND </a:t>
            </a:r>
            <a:r>
              <a:rPr lang="ko-KR" altLang="en-US" sz="1600" dirty="0"/>
              <a:t>연산자의 경우 단순히 우리의 조건이 </a:t>
            </a:r>
            <a:r>
              <a:rPr lang="en-US" altLang="ko-KR" sz="1600" dirty="0"/>
              <a:t>true </a:t>
            </a:r>
            <a:r>
              <a:rPr lang="ko-KR" altLang="en-US" sz="1600" dirty="0"/>
              <a:t>일 때만 보여주고 </a:t>
            </a:r>
            <a:r>
              <a:rPr lang="en-US" altLang="ko-KR" sz="1600" dirty="0"/>
              <a:t>false </a:t>
            </a:r>
            <a:r>
              <a:rPr lang="ko-KR" altLang="en-US" sz="1600" dirty="0"/>
              <a:t>경우 아무것도 보여주고 싶지 않을 때 사용</a:t>
            </a:r>
            <a:endParaRPr lang="en-US" altLang="ko-KR" sz="1600" dirty="0"/>
          </a:p>
          <a:p>
            <a:r>
              <a:rPr lang="ko-KR" altLang="en-US" sz="1800" dirty="0"/>
              <a:t>복잡한 조건을 작성해야 할 경우</a:t>
            </a:r>
            <a:endParaRPr lang="en-US" altLang="ko-KR" sz="1800" dirty="0"/>
          </a:p>
          <a:p>
            <a:pPr lvl="1"/>
            <a:r>
              <a:rPr lang="ko-KR" altLang="en-US" sz="1600" dirty="0"/>
              <a:t>복잡한 조건들은 웬만하면 </a:t>
            </a:r>
            <a:r>
              <a:rPr lang="en-US" altLang="ko-KR" sz="1600" dirty="0"/>
              <a:t>JSX </a:t>
            </a:r>
            <a:r>
              <a:rPr lang="ko-KR" altLang="en-US" sz="1600" dirty="0"/>
              <a:t>밖에서 로직을 작성하는 것이 좋음 </a:t>
            </a:r>
            <a:endParaRPr lang="en-US" altLang="ko-KR" sz="1600" dirty="0"/>
          </a:p>
          <a:p>
            <a:pPr lvl="1"/>
            <a:r>
              <a:rPr lang="ko-KR" altLang="en-US" sz="1600" dirty="0"/>
              <a:t>반드시 </a:t>
            </a:r>
            <a:r>
              <a:rPr lang="en-US" altLang="ko-KR" sz="1600" dirty="0"/>
              <a:t>JSX </a:t>
            </a:r>
            <a:r>
              <a:rPr lang="ko-KR" altLang="en-US" sz="1600" dirty="0"/>
              <a:t>내부에서 작성해야 한다면</a:t>
            </a:r>
            <a:r>
              <a:rPr lang="en-US" altLang="ko-KR" sz="1600" dirty="0"/>
              <a:t> IIFE</a:t>
            </a:r>
            <a:r>
              <a:rPr lang="ko-KR" altLang="en-US" sz="1600" dirty="0"/>
              <a:t>를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BDD9F-15A0-4E69-8401-48A5E9C18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34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F85EF5-65F5-41B7-8543-B8DB1607CB36}"/>
              </a:ext>
            </a:extLst>
          </p:cNvPr>
          <p:cNvSpPr/>
          <p:nvPr/>
        </p:nvSpPr>
        <p:spPr>
          <a:xfrm>
            <a:off x="333375" y="3705225"/>
            <a:ext cx="5387511" cy="30268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endParaRPr lang="en-US" altLang="ko-KR" sz="14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App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&gt;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inherit"/>
              </a:rPr>
              <a:t>   	</a:t>
            </a:r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1 + 1 === 2 &amp;&amp;  (&lt;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&gt;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맞아요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!&lt;/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&gt;)</a:t>
            </a:r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  <a:endParaRPr lang="en-US" altLang="ko-KR" sz="14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}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App;</a:t>
            </a:r>
            <a:endParaRPr lang="ko-KR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BB758D-C9D6-4429-9D9B-274D26934FAE}"/>
              </a:ext>
            </a:extLst>
          </p:cNvPr>
          <p:cNvSpPr/>
          <p:nvPr/>
        </p:nvSpPr>
        <p:spPr>
          <a:xfrm>
            <a:off x="6048375" y="3171825"/>
            <a:ext cx="6010275" cy="3657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App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&gt;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inherit"/>
              </a:rPr>
              <a:t>   	</a:t>
            </a:r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(function()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if (value === 1) return (&lt;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&gt;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하나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&gt;);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if (value === 2) return (&lt;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&gt;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둘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&gt;);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if (value === 3) return (&lt;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&gt;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셋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&gt;);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})()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  <a:endParaRPr lang="en-US" altLang="ko-KR" sz="14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}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App;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E8BB5C-3454-4659-A5BD-ADEE5A3797BA}"/>
              </a:ext>
            </a:extLst>
          </p:cNvPr>
          <p:cNvSpPr/>
          <p:nvPr/>
        </p:nvSpPr>
        <p:spPr>
          <a:xfrm>
            <a:off x="6048375" y="4521740"/>
            <a:ext cx="6010275" cy="11265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(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()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=&gt;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	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if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(value === 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Monaco"/>
              </a:rPr>
              <a:t>1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하나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	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if 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(value === 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Monaco"/>
              </a:rPr>
              <a:t>2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둘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	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if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(value === 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Monaco"/>
              </a:rPr>
              <a:t>3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셋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})()		</a:t>
            </a:r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FFE51-3DCD-4290-A4B9-1038FA71E11C}"/>
              </a:ext>
            </a:extLst>
          </p:cNvPr>
          <p:cNvSpPr txBox="1"/>
          <p:nvPr/>
        </p:nvSpPr>
        <p:spPr>
          <a:xfrm>
            <a:off x="4603882" y="125929"/>
            <a:ext cx="6902317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앞의 코드는 이와 같은 함수 형태로 사용 가능  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여기서 사용된 것은 화살표 함수라고 함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화살표 함수는 </a:t>
            </a:r>
            <a:r>
              <a:rPr lang="ko-KR" altLang="en-US" sz="1400" dirty="0" err="1"/>
              <a:t>this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arguments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super</a:t>
            </a:r>
            <a:r>
              <a:rPr lang="ko-KR" altLang="en-US" sz="1400" dirty="0"/>
              <a:t> 개념이 없는 익명 함수</a:t>
            </a:r>
            <a:endParaRPr lang="en-US" altLang="ko-KR" sz="14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400" dirty="0" err="1"/>
              <a:t>ES에서</a:t>
            </a:r>
            <a:r>
              <a:rPr lang="ko-KR" altLang="en-US" sz="1400" dirty="0"/>
              <a:t> 자주 사용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B4356C66-E63D-4FAC-AE19-124BD1115573}"/>
              </a:ext>
            </a:extLst>
          </p:cNvPr>
          <p:cNvCxnSpPr>
            <a:stCxn id="9" idx="1"/>
            <a:endCxn id="7" idx="0"/>
          </p:cNvCxnSpPr>
          <p:nvPr/>
        </p:nvCxnSpPr>
        <p:spPr>
          <a:xfrm rot="10800000" flipH="1" flipV="1">
            <a:off x="4603881" y="618372"/>
            <a:ext cx="4449631" cy="3903368"/>
          </a:xfrm>
          <a:prstGeom prst="bentConnector4">
            <a:avLst>
              <a:gd name="adj1" fmla="val -5138"/>
              <a:gd name="adj2" fmla="val 56308"/>
            </a:avLst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05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938615" y="-73785"/>
            <a:ext cx="15614" cy="6304855"/>
          </a:xfrm>
          <a:custGeom>
            <a:avLst/>
            <a:gdLst>
              <a:gd name="connsiteX0" fmla="*/ 6350 w 17212"/>
              <a:gd name="connsiteY0" fmla="*/ 6350 h 6949935"/>
              <a:gd name="connsiteX1" fmla="*/ 6350 w 17212"/>
              <a:gd name="connsiteY1" fmla="*/ 6943585 h 69499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212" h="6949935">
                <a:moveTo>
                  <a:pt x="6350" y="6350"/>
                </a:moveTo>
                <a:lnTo>
                  <a:pt x="6350" y="6943585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6938615" y="-98399"/>
            <a:ext cx="15614" cy="15614"/>
          </a:xfrm>
          <a:custGeom>
            <a:avLst/>
            <a:gdLst>
              <a:gd name="connsiteX0" fmla="*/ 6350 w 17212"/>
              <a:gd name="connsiteY0" fmla="*/ 6350 h 17212"/>
              <a:gd name="connsiteX1" fmla="*/ 6350 w 17212"/>
              <a:gd name="connsiteY1" fmla="*/ 15391 h 172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212" h="17212">
                <a:moveTo>
                  <a:pt x="6350" y="6350"/>
                </a:moveTo>
                <a:lnTo>
                  <a:pt x="6350" y="15391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6938615" y="6227759"/>
            <a:ext cx="11971" cy="27380"/>
          </a:xfrm>
          <a:custGeom>
            <a:avLst/>
            <a:gdLst>
              <a:gd name="connsiteX0" fmla="*/ 6350 w 13196"/>
              <a:gd name="connsiteY0" fmla="*/ 6350 h 30181"/>
              <a:gd name="connsiteX1" fmla="*/ 6350 w 13196"/>
              <a:gd name="connsiteY1" fmla="*/ 15392 h 30181"/>
              <a:gd name="connsiteX2" fmla="*/ 6846 w 13196"/>
              <a:gd name="connsiteY2" fmla="*/ 23831 h 301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196" h="30181">
                <a:moveTo>
                  <a:pt x="6350" y="6350"/>
                </a:moveTo>
                <a:lnTo>
                  <a:pt x="6350" y="15392"/>
                </a:lnTo>
                <a:cubicBezTo>
                  <a:pt x="6350" y="15392"/>
                  <a:pt x="6350" y="18535"/>
                  <a:pt x="6846" y="23831"/>
                </a:cubicBez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7046958" y="6351849"/>
            <a:ext cx="27304" cy="11699"/>
          </a:xfrm>
          <a:custGeom>
            <a:avLst/>
            <a:gdLst>
              <a:gd name="connsiteX0" fmla="*/ 6350 w 30098"/>
              <a:gd name="connsiteY0" fmla="*/ 6350 h 12896"/>
              <a:gd name="connsiteX1" fmla="*/ 14801 w 30098"/>
              <a:gd name="connsiteY1" fmla="*/ 6546 h 12896"/>
              <a:gd name="connsiteX2" fmla="*/ 23748 w 30098"/>
              <a:gd name="connsiteY2" fmla="*/ 6546 h 128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0098" h="12896">
                <a:moveTo>
                  <a:pt x="6350" y="6350"/>
                </a:moveTo>
                <a:cubicBezTo>
                  <a:pt x="9101" y="6485"/>
                  <a:pt x="11914" y="6546"/>
                  <a:pt x="14801" y="6546"/>
                </a:cubicBezTo>
                <a:lnTo>
                  <a:pt x="23748" y="6546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8475246" y="6352027"/>
            <a:ext cx="15614" cy="15614"/>
          </a:xfrm>
          <a:custGeom>
            <a:avLst/>
            <a:gdLst>
              <a:gd name="connsiteX0" fmla="*/ 6350 w 17212"/>
              <a:gd name="connsiteY0" fmla="*/ 6350 h 17212"/>
              <a:gd name="connsiteX1" fmla="*/ 15296 w 17212"/>
              <a:gd name="connsiteY1" fmla="*/ 6350 h 172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212" h="17212">
                <a:moveTo>
                  <a:pt x="6350" y="6350"/>
                </a:moveTo>
                <a:lnTo>
                  <a:pt x="15296" y="6350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1633585" y="1706241"/>
            <a:ext cx="1886777" cy="326889"/>
          </a:xfrm>
          <a:custGeom>
            <a:avLst/>
            <a:gdLst>
              <a:gd name="connsiteX0" fmla="*/ 244426 w 2079822"/>
              <a:gd name="connsiteY0" fmla="*/ 0 h 360335"/>
              <a:gd name="connsiteX1" fmla="*/ 119449 w 2079822"/>
              <a:gd name="connsiteY1" fmla="*/ 75464 h 360335"/>
              <a:gd name="connsiteX2" fmla="*/ 9208 w 2079822"/>
              <a:gd name="connsiteY2" fmla="*/ 284871 h 360335"/>
              <a:gd name="connsiteX3" fmla="*/ 54727 w 2079822"/>
              <a:gd name="connsiteY3" fmla="*/ 360335 h 360335"/>
              <a:gd name="connsiteX4" fmla="*/ 2027827 w 2079822"/>
              <a:gd name="connsiteY4" fmla="*/ 360335 h 360335"/>
              <a:gd name="connsiteX5" fmla="*/ 2065811 w 2079822"/>
              <a:gd name="connsiteY5" fmla="*/ 289354 h 360335"/>
              <a:gd name="connsiteX6" fmla="*/ 1920383 w 2079822"/>
              <a:gd name="connsiteY6" fmla="*/ 70980 h 360335"/>
              <a:gd name="connsiteX7" fmla="*/ 1787857 w 2079822"/>
              <a:gd name="connsiteY7" fmla="*/ 0 h 360335"/>
              <a:gd name="connsiteX8" fmla="*/ 244426 w 2079822"/>
              <a:gd name="connsiteY8" fmla="*/ 0 h 360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79822" h="360335">
                <a:moveTo>
                  <a:pt x="244426" y="0"/>
                </a:moveTo>
                <a:cubicBezTo>
                  <a:pt x="244426" y="0"/>
                  <a:pt x="159178" y="0"/>
                  <a:pt x="119449" y="75464"/>
                </a:cubicBezTo>
                <a:lnTo>
                  <a:pt x="9208" y="284871"/>
                </a:lnTo>
                <a:cubicBezTo>
                  <a:pt x="9208" y="284871"/>
                  <a:pt x="-30520" y="360335"/>
                  <a:pt x="54727" y="360335"/>
                </a:cubicBezTo>
                <a:lnTo>
                  <a:pt x="2027827" y="360335"/>
                </a:lnTo>
                <a:cubicBezTo>
                  <a:pt x="2027827" y="360335"/>
                  <a:pt x="2113090" y="360335"/>
                  <a:pt x="2065811" y="289354"/>
                </a:cubicBezTo>
                <a:lnTo>
                  <a:pt x="1920383" y="70980"/>
                </a:lnTo>
                <a:cubicBezTo>
                  <a:pt x="1920383" y="70980"/>
                  <a:pt x="1873105" y="0"/>
                  <a:pt x="1787857" y="0"/>
                </a:cubicBezTo>
                <a:lnTo>
                  <a:pt x="244426" y="0"/>
                </a:lnTo>
              </a:path>
            </a:pathLst>
          </a:custGeom>
          <a:solidFill>
            <a:srgbClr val="85CE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1616304" y="1688959"/>
            <a:ext cx="1921340" cy="361453"/>
          </a:xfrm>
          <a:custGeom>
            <a:avLst/>
            <a:gdLst>
              <a:gd name="connsiteX0" fmla="*/ 263476 w 2117922"/>
              <a:gd name="connsiteY0" fmla="*/ 19050 h 398435"/>
              <a:gd name="connsiteX1" fmla="*/ 138499 w 2117922"/>
              <a:gd name="connsiteY1" fmla="*/ 94514 h 398435"/>
              <a:gd name="connsiteX2" fmla="*/ 28258 w 2117922"/>
              <a:gd name="connsiteY2" fmla="*/ 303921 h 398435"/>
              <a:gd name="connsiteX3" fmla="*/ 73777 w 2117922"/>
              <a:gd name="connsiteY3" fmla="*/ 379385 h 398435"/>
              <a:gd name="connsiteX4" fmla="*/ 2046877 w 2117922"/>
              <a:gd name="connsiteY4" fmla="*/ 379385 h 398435"/>
              <a:gd name="connsiteX5" fmla="*/ 2084861 w 2117922"/>
              <a:gd name="connsiteY5" fmla="*/ 308404 h 398435"/>
              <a:gd name="connsiteX6" fmla="*/ 1939433 w 2117922"/>
              <a:gd name="connsiteY6" fmla="*/ 90030 h 398435"/>
              <a:gd name="connsiteX7" fmla="*/ 1806907 w 2117922"/>
              <a:gd name="connsiteY7" fmla="*/ 19050 h 398435"/>
              <a:gd name="connsiteX8" fmla="*/ 263476 w 2117922"/>
              <a:gd name="connsiteY8" fmla="*/ 19050 h 3984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17922" h="398435">
                <a:moveTo>
                  <a:pt x="263476" y="19050"/>
                </a:moveTo>
                <a:cubicBezTo>
                  <a:pt x="263476" y="19050"/>
                  <a:pt x="178228" y="19050"/>
                  <a:pt x="138499" y="94514"/>
                </a:cubicBezTo>
                <a:lnTo>
                  <a:pt x="28258" y="303921"/>
                </a:lnTo>
                <a:cubicBezTo>
                  <a:pt x="28258" y="303921"/>
                  <a:pt x="-11470" y="379385"/>
                  <a:pt x="73777" y="379385"/>
                </a:cubicBezTo>
                <a:lnTo>
                  <a:pt x="2046877" y="379385"/>
                </a:lnTo>
                <a:cubicBezTo>
                  <a:pt x="2046877" y="379385"/>
                  <a:pt x="2132140" y="379385"/>
                  <a:pt x="2084861" y="308404"/>
                </a:cubicBezTo>
                <a:lnTo>
                  <a:pt x="1939433" y="90030"/>
                </a:lnTo>
                <a:cubicBezTo>
                  <a:pt x="1939433" y="90030"/>
                  <a:pt x="1892155" y="19050"/>
                  <a:pt x="1806907" y="19050"/>
                </a:cubicBezTo>
                <a:lnTo>
                  <a:pt x="263476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1813680" y="1788301"/>
            <a:ext cx="129161" cy="64269"/>
          </a:xfrm>
          <a:custGeom>
            <a:avLst/>
            <a:gdLst>
              <a:gd name="connsiteX0" fmla="*/ 142376 w 142376"/>
              <a:gd name="connsiteY0" fmla="*/ 0 h 70845"/>
              <a:gd name="connsiteX1" fmla="*/ 118180 w 142376"/>
              <a:gd name="connsiteY1" fmla="*/ 70845 h 70845"/>
              <a:gd name="connsiteX2" fmla="*/ 0 w 142376"/>
              <a:gd name="connsiteY2" fmla="*/ 70845 h 70845"/>
              <a:gd name="connsiteX3" fmla="*/ 24195 w 142376"/>
              <a:gd name="connsiteY3" fmla="*/ 0 h 70845"/>
              <a:gd name="connsiteX4" fmla="*/ 142376 w 142376"/>
              <a:gd name="connsiteY4" fmla="*/ 0 h 70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376" h="70845">
                <a:moveTo>
                  <a:pt x="142376" y="0"/>
                </a:moveTo>
                <a:lnTo>
                  <a:pt x="118180" y="70845"/>
                </a:lnTo>
                <a:lnTo>
                  <a:pt x="0" y="70845"/>
                </a:lnTo>
                <a:lnTo>
                  <a:pt x="24195" y="0"/>
                </a:lnTo>
                <a:lnTo>
                  <a:pt x="142376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1810005" y="1753195"/>
            <a:ext cx="113322" cy="84646"/>
          </a:xfrm>
          <a:custGeom>
            <a:avLst/>
            <a:gdLst>
              <a:gd name="connsiteX0" fmla="*/ 19984 w 124917"/>
              <a:gd name="connsiteY0" fmla="*/ 34783 h 93307"/>
              <a:gd name="connsiteX1" fmla="*/ 21338 w 124917"/>
              <a:gd name="connsiteY1" fmla="*/ 30781 h 93307"/>
              <a:gd name="connsiteX2" fmla="*/ 25563 w 124917"/>
              <a:gd name="connsiteY2" fmla="*/ 30781 h 93307"/>
              <a:gd name="connsiteX3" fmla="*/ 124917 w 124917"/>
              <a:gd name="connsiteY3" fmla="*/ 30781 h 93307"/>
              <a:gd name="connsiteX4" fmla="*/ 124917 w 124917"/>
              <a:gd name="connsiteY4" fmla="*/ 18098 h 93307"/>
              <a:gd name="connsiteX5" fmla="*/ 81173 w 124917"/>
              <a:gd name="connsiteY5" fmla="*/ 18098 h 93307"/>
              <a:gd name="connsiteX6" fmla="*/ 65263 w 124917"/>
              <a:gd name="connsiteY6" fmla="*/ 0 h 93307"/>
              <a:gd name="connsiteX7" fmla="*/ 7759 w 124917"/>
              <a:gd name="connsiteY7" fmla="*/ 0 h 93307"/>
              <a:gd name="connsiteX8" fmla="*/ 0 w 124917"/>
              <a:gd name="connsiteY8" fmla="*/ 18098 h 93307"/>
              <a:gd name="connsiteX9" fmla="*/ 0 w 124917"/>
              <a:gd name="connsiteY9" fmla="*/ 93307 h 93307"/>
              <a:gd name="connsiteX10" fmla="*/ 19984 w 124917"/>
              <a:gd name="connsiteY10" fmla="*/ 34783 h 93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4917" h="93307">
                <a:moveTo>
                  <a:pt x="19984" y="34783"/>
                </a:moveTo>
                <a:lnTo>
                  <a:pt x="21338" y="30781"/>
                </a:lnTo>
                <a:lnTo>
                  <a:pt x="25563" y="30781"/>
                </a:lnTo>
                <a:lnTo>
                  <a:pt x="124917" y="30781"/>
                </a:lnTo>
                <a:lnTo>
                  <a:pt x="124917" y="18098"/>
                </a:lnTo>
                <a:lnTo>
                  <a:pt x="81173" y="18098"/>
                </a:lnTo>
                <a:lnTo>
                  <a:pt x="65263" y="0"/>
                </a:lnTo>
                <a:lnTo>
                  <a:pt x="7759" y="0"/>
                </a:lnTo>
                <a:lnTo>
                  <a:pt x="0" y="18098"/>
                </a:lnTo>
                <a:lnTo>
                  <a:pt x="0" y="93307"/>
                </a:lnTo>
                <a:lnTo>
                  <a:pt x="19984" y="3478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1567230" y="1901267"/>
            <a:ext cx="5181746" cy="3017663"/>
          </a:xfrm>
          <a:custGeom>
            <a:avLst/>
            <a:gdLst>
              <a:gd name="connsiteX0" fmla="*/ 85248 w 5711915"/>
              <a:gd name="connsiteY0" fmla="*/ 0 h 3326415"/>
              <a:gd name="connsiteX1" fmla="*/ 0 w 5711915"/>
              <a:gd name="connsiteY1" fmla="*/ 85288 h 3326415"/>
              <a:gd name="connsiteX2" fmla="*/ 0 w 5711915"/>
              <a:gd name="connsiteY2" fmla="*/ 3326415 h 3326415"/>
              <a:gd name="connsiteX3" fmla="*/ 5711915 w 5711915"/>
              <a:gd name="connsiteY3" fmla="*/ 3326415 h 3326415"/>
              <a:gd name="connsiteX4" fmla="*/ 5711915 w 5711915"/>
              <a:gd name="connsiteY4" fmla="*/ 85288 h 3326415"/>
              <a:gd name="connsiteX5" fmla="*/ 5626666 w 5711915"/>
              <a:gd name="connsiteY5" fmla="*/ 0 h 3326415"/>
              <a:gd name="connsiteX6" fmla="*/ 85248 w 5711915"/>
              <a:gd name="connsiteY6" fmla="*/ 0 h 33264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711915" h="3326415">
                <a:moveTo>
                  <a:pt x="85248" y="0"/>
                </a:moveTo>
                <a:cubicBezTo>
                  <a:pt x="85248" y="0"/>
                  <a:pt x="0" y="0"/>
                  <a:pt x="0" y="85288"/>
                </a:cubicBezTo>
                <a:lnTo>
                  <a:pt x="0" y="3326415"/>
                </a:lnTo>
                <a:lnTo>
                  <a:pt x="5711915" y="3326415"/>
                </a:lnTo>
                <a:lnTo>
                  <a:pt x="5711915" y="85288"/>
                </a:lnTo>
                <a:cubicBezTo>
                  <a:pt x="5711915" y="85288"/>
                  <a:pt x="5711915" y="0"/>
                  <a:pt x="5626666" y="0"/>
                </a:cubicBezTo>
                <a:lnTo>
                  <a:pt x="85248" y="0"/>
                </a:lnTo>
              </a:path>
            </a:pathLst>
          </a:custGeom>
          <a:solidFill>
            <a:srgbClr val="DEF1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31" y="691273"/>
            <a:ext cx="9689337" cy="54725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39452" y="979303"/>
            <a:ext cx="3678892" cy="20467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57"/>
              </a:lnSpc>
              <a:tabLst>
                <a:tab pos="92172" algn="l"/>
                <a:tab pos="368686" algn="l"/>
              </a:tabLst>
            </a:pP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013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화살표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사용하기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270"/>
              </a:lnSpc>
              <a:tabLst>
                <a:tab pos="92172" algn="l"/>
                <a:tab pos="368686" algn="l"/>
              </a:tabLst>
            </a:pPr>
            <a:r>
              <a:rPr lang="en-US" altLang="zh-CN" sz="1633" dirty="0"/>
              <a:t>		</a:t>
            </a:r>
            <a:r>
              <a:rPr lang="en-US" altLang="zh-CN" sz="752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App.js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270"/>
              </a:lnSpc>
              <a:tabLst>
                <a:tab pos="92172" algn="l"/>
                <a:tab pos="368686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React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'react';</a:t>
            </a:r>
          </a:p>
          <a:p>
            <a:pPr>
              <a:lnSpc>
                <a:spcPts val="1452"/>
              </a:lnSpc>
              <a:tabLst>
                <a:tab pos="92172" algn="l"/>
                <a:tab pos="368686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'./App.css';</a:t>
            </a:r>
          </a:p>
          <a:p>
            <a:pPr>
              <a:lnSpc>
                <a:spcPts val="1452"/>
              </a:lnSpc>
              <a:tabLst>
                <a:tab pos="92172" algn="l"/>
                <a:tab pos="368686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ArrowFunc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'./R013_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ArrowFunction'</a:t>
            </a:r>
          </a:p>
          <a:p>
            <a:pPr>
              <a:lnSpc>
                <a:spcPts val="1452"/>
              </a:lnSpc>
              <a:tabLst>
                <a:tab pos="92172" algn="l"/>
                <a:tab pos="368686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1452"/>
              </a:lnSpc>
              <a:tabLst>
                <a:tab pos="92172" algn="l"/>
                <a:tab pos="368686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function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App()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674016" y="2983994"/>
            <a:ext cx="131446" cy="13369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1452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7</a:t>
            </a:r>
          </a:p>
          <a:p>
            <a:pPr>
              <a:lnSpc>
                <a:spcPts val="1452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8</a:t>
            </a:r>
          </a:p>
          <a:p>
            <a:pPr>
              <a:lnSpc>
                <a:spcPts val="1452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9</a:t>
            </a:r>
          </a:p>
          <a:p>
            <a:pPr>
              <a:lnSpc>
                <a:spcPts val="1452"/>
              </a:lnSpc>
              <a:tabLst>
                <a:tab pos="57607" algn="l"/>
              </a:tabLst>
            </a:pP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  <a:p>
            <a:pPr>
              <a:lnSpc>
                <a:spcPts val="1452"/>
              </a:lnSpc>
              <a:tabLst>
                <a:tab pos="57607" algn="l"/>
              </a:tabLst>
            </a:pP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11</a:t>
            </a:r>
          </a:p>
          <a:p>
            <a:pPr>
              <a:lnSpc>
                <a:spcPts val="1452"/>
              </a:lnSpc>
              <a:tabLst>
                <a:tab pos="57607" algn="l"/>
              </a:tabLst>
            </a:pP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12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008131" y="2983994"/>
            <a:ext cx="1900841" cy="13369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  <a:tabLst>
                <a:tab pos="138257" algn="l"/>
                <a:tab pos="264993" algn="l"/>
              </a:tabLst>
            </a:pP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(</a:t>
            </a:r>
          </a:p>
          <a:p>
            <a:pPr>
              <a:lnSpc>
                <a:spcPts val="1452"/>
              </a:lnSpc>
              <a:tabLst>
                <a:tab pos="138257" algn="l"/>
                <a:tab pos="264993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&lt;div&gt;</a:t>
            </a:r>
          </a:p>
          <a:p>
            <a:pPr>
              <a:lnSpc>
                <a:spcPts val="1452"/>
              </a:lnSpc>
              <a:tabLst>
                <a:tab pos="138257" algn="l"/>
                <a:tab pos="264993" algn="l"/>
              </a:tabLst>
            </a:pPr>
            <a:r>
              <a:rPr lang="en-US" altLang="zh-CN" sz="1633" dirty="0"/>
              <a:t>	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&lt;h1&gt;Start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React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200!&lt;/h1&gt;</a:t>
            </a:r>
          </a:p>
          <a:p>
            <a:pPr>
              <a:lnSpc>
                <a:spcPts val="1452"/>
              </a:lnSpc>
              <a:tabLst>
                <a:tab pos="138257" algn="l"/>
                <a:tab pos="264993" algn="l"/>
              </a:tabLst>
            </a:pPr>
            <a:r>
              <a:rPr lang="en-US" altLang="zh-CN" sz="1633" dirty="0"/>
              <a:t>	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&lt;p&gt;CSS</a:t>
            </a:r>
            <a:r>
              <a:rPr lang="en-US" altLang="zh-CN" sz="841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41" dirty="0">
                <a:solidFill>
                  <a:srgbClr val="231F20"/>
                </a:solidFill>
                <a:latin typeface="나눔고딕" pitchFamily="18" charset="0"/>
                <a:cs typeface="나눔고딕" pitchFamily="18" charset="0"/>
              </a:rPr>
              <a:t>적용하기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&lt;/p&gt;</a:t>
            </a:r>
          </a:p>
          <a:p>
            <a:pPr>
              <a:lnSpc>
                <a:spcPts val="1452"/>
              </a:lnSpc>
              <a:tabLst>
                <a:tab pos="138257" algn="l"/>
                <a:tab pos="264993" algn="l"/>
              </a:tabLst>
            </a:pPr>
            <a:r>
              <a:rPr lang="en-US" altLang="zh-CN" sz="1633" dirty="0"/>
              <a:t>	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&lt;ArrowFunc/&gt;</a:t>
            </a:r>
          </a:p>
          <a:p>
            <a:pPr>
              <a:lnSpc>
                <a:spcPts val="1452"/>
              </a:lnSpc>
              <a:tabLst>
                <a:tab pos="138257" algn="l"/>
                <a:tab pos="264993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&lt;/div&gt;</a:t>
            </a:r>
          </a:p>
          <a:p>
            <a:pPr>
              <a:lnSpc>
                <a:spcPts val="1452"/>
              </a:lnSpc>
              <a:tabLst>
                <a:tab pos="138257" algn="l"/>
                <a:tab pos="264993" algn="l"/>
              </a:tabLst>
            </a:pP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558804" y="4320454"/>
            <a:ext cx="6165149" cy="12878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  <a:tabLst>
                <a:tab pos="115214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13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452"/>
              </a:lnSpc>
              <a:tabLst>
                <a:tab pos="115214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14</a:t>
            </a:r>
          </a:p>
          <a:p>
            <a:pPr>
              <a:lnSpc>
                <a:spcPts val="1452"/>
              </a:lnSpc>
              <a:tabLst>
                <a:tab pos="115214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15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export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default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App;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268"/>
              </a:lnSpc>
              <a:tabLst>
                <a:tab pos="115214" algn="l"/>
              </a:tabLst>
            </a:pPr>
            <a:r>
              <a:rPr lang="en-US" altLang="zh-CN" sz="107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App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js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파일과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같은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경로에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위치한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R012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_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Class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&amp;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Prototype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js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파일을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임포트해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사용할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수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있도록</a:t>
            </a:r>
            <a:r>
              <a:rPr lang="en-US" altLang="zh-CN" sz="1004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004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  <a:r>
              <a:rPr lang="en-US" altLang="zh-CN" sz="91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3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3</a:t>
            </a:r>
          </a:p>
          <a:p>
            <a:pPr>
              <a:lnSpc>
                <a:spcPts val="1633"/>
              </a:lnSpc>
              <a:tabLst>
                <a:tab pos="115214" algn="l"/>
              </a:tabLst>
            </a:pP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한다.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62730" y="1571393"/>
            <a:ext cx="1614406" cy="275851"/>
          </a:xfrm>
          <a:custGeom>
            <a:avLst/>
            <a:gdLst>
              <a:gd name="connsiteX0" fmla="*/ 206263 w 1779584"/>
              <a:gd name="connsiteY0" fmla="*/ 0 h 304075"/>
              <a:gd name="connsiteX1" fmla="*/ 100799 w 1779584"/>
              <a:gd name="connsiteY1" fmla="*/ 63681 h 304075"/>
              <a:gd name="connsiteX2" fmla="*/ 7770 w 1779584"/>
              <a:gd name="connsiteY2" fmla="*/ 240393 h 304075"/>
              <a:gd name="connsiteX3" fmla="*/ 46182 w 1779584"/>
              <a:gd name="connsiteY3" fmla="*/ 304075 h 304075"/>
              <a:gd name="connsiteX4" fmla="*/ 1735707 w 1779584"/>
              <a:gd name="connsiteY4" fmla="*/ 304075 h 304075"/>
              <a:gd name="connsiteX5" fmla="*/ 1767761 w 1779584"/>
              <a:gd name="connsiteY5" fmla="*/ 244176 h 304075"/>
              <a:gd name="connsiteX6" fmla="*/ 1645039 w 1779584"/>
              <a:gd name="connsiteY6" fmla="*/ 59898 h 304075"/>
              <a:gd name="connsiteX7" fmla="*/ 1533204 w 1779584"/>
              <a:gd name="connsiteY7" fmla="*/ 0 h 304075"/>
              <a:gd name="connsiteX8" fmla="*/ 206263 w 1779584"/>
              <a:gd name="connsiteY8" fmla="*/ 0 h 304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79584" h="304075">
                <a:moveTo>
                  <a:pt x="206263" y="0"/>
                </a:moveTo>
                <a:cubicBezTo>
                  <a:pt x="206263" y="0"/>
                  <a:pt x="134325" y="0"/>
                  <a:pt x="100799" y="63681"/>
                </a:cubicBezTo>
                <a:lnTo>
                  <a:pt x="7770" y="240393"/>
                </a:lnTo>
                <a:cubicBezTo>
                  <a:pt x="7770" y="240393"/>
                  <a:pt x="-25755" y="304075"/>
                  <a:pt x="46182" y="304075"/>
                </a:cubicBezTo>
                <a:lnTo>
                  <a:pt x="1735707" y="304075"/>
                </a:lnTo>
                <a:cubicBezTo>
                  <a:pt x="1735707" y="304075"/>
                  <a:pt x="1807658" y="304075"/>
                  <a:pt x="1767761" y="244176"/>
                </a:cubicBezTo>
                <a:lnTo>
                  <a:pt x="1645039" y="59898"/>
                </a:lnTo>
                <a:cubicBezTo>
                  <a:pt x="1645039" y="59898"/>
                  <a:pt x="1605142" y="0"/>
                  <a:pt x="1533204" y="0"/>
                </a:cubicBezTo>
                <a:lnTo>
                  <a:pt x="206263" y="0"/>
                </a:lnTo>
              </a:path>
            </a:pathLst>
          </a:custGeom>
          <a:solidFill>
            <a:srgbClr val="85CE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1745448" y="1554111"/>
            <a:ext cx="1648970" cy="310415"/>
          </a:xfrm>
          <a:custGeom>
            <a:avLst/>
            <a:gdLst>
              <a:gd name="connsiteX0" fmla="*/ 225313 w 1817684"/>
              <a:gd name="connsiteY0" fmla="*/ 19050 h 342175"/>
              <a:gd name="connsiteX1" fmla="*/ 119849 w 1817684"/>
              <a:gd name="connsiteY1" fmla="*/ 82731 h 342175"/>
              <a:gd name="connsiteX2" fmla="*/ 26820 w 1817684"/>
              <a:gd name="connsiteY2" fmla="*/ 259443 h 342175"/>
              <a:gd name="connsiteX3" fmla="*/ 65232 w 1817684"/>
              <a:gd name="connsiteY3" fmla="*/ 323125 h 342175"/>
              <a:gd name="connsiteX4" fmla="*/ 1754757 w 1817684"/>
              <a:gd name="connsiteY4" fmla="*/ 323125 h 342175"/>
              <a:gd name="connsiteX5" fmla="*/ 1786811 w 1817684"/>
              <a:gd name="connsiteY5" fmla="*/ 263226 h 342175"/>
              <a:gd name="connsiteX6" fmla="*/ 1664089 w 1817684"/>
              <a:gd name="connsiteY6" fmla="*/ 78948 h 342175"/>
              <a:gd name="connsiteX7" fmla="*/ 1552254 w 1817684"/>
              <a:gd name="connsiteY7" fmla="*/ 19050 h 342175"/>
              <a:gd name="connsiteX8" fmla="*/ 225313 w 1817684"/>
              <a:gd name="connsiteY8" fmla="*/ 19050 h 342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17684" h="342175">
                <a:moveTo>
                  <a:pt x="225313" y="19050"/>
                </a:moveTo>
                <a:cubicBezTo>
                  <a:pt x="225313" y="19050"/>
                  <a:pt x="153375" y="19050"/>
                  <a:pt x="119849" y="82731"/>
                </a:cubicBezTo>
                <a:lnTo>
                  <a:pt x="26820" y="259443"/>
                </a:lnTo>
                <a:cubicBezTo>
                  <a:pt x="26820" y="259443"/>
                  <a:pt x="-6705" y="323125"/>
                  <a:pt x="65232" y="323125"/>
                </a:cubicBezTo>
                <a:lnTo>
                  <a:pt x="1754757" y="323125"/>
                </a:lnTo>
                <a:cubicBezTo>
                  <a:pt x="1754757" y="323125"/>
                  <a:pt x="1826708" y="323125"/>
                  <a:pt x="1786811" y="263226"/>
                </a:cubicBezTo>
                <a:lnTo>
                  <a:pt x="1664089" y="78948"/>
                </a:lnTo>
                <a:cubicBezTo>
                  <a:pt x="1664089" y="78948"/>
                  <a:pt x="1624192" y="19050"/>
                  <a:pt x="1552254" y="19050"/>
                </a:cubicBezTo>
                <a:lnTo>
                  <a:pt x="225313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1914706" y="1640639"/>
            <a:ext cx="108994" cy="54235"/>
          </a:xfrm>
          <a:custGeom>
            <a:avLst/>
            <a:gdLst>
              <a:gd name="connsiteX0" fmla="*/ 120146 w 120146"/>
              <a:gd name="connsiteY0" fmla="*/ 0 h 59784"/>
              <a:gd name="connsiteX1" fmla="*/ 99741 w 120146"/>
              <a:gd name="connsiteY1" fmla="*/ 59784 h 59784"/>
              <a:gd name="connsiteX2" fmla="*/ 0 w 120146"/>
              <a:gd name="connsiteY2" fmla="*/ 59784 h 59784"/>
              <a:gd name="connsiteX3" fmla="*/ 20417 w 120146"/>
              <a:gd name="connsiteY3" fmla="*/ 0 h 59784"/>
              <a:gd name="connsiteX4" fmla="*/ 120146 w 120146"/>
              <a:gd name="connsiteY4" fmla="*/ 0 h 59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146" h="59784">
                <a:moveTo>
                  <a:pt x="120146" y="0"/>
                </a:moveTo>
                <a:lnTo>
                  <a:pt x="99741" y="59784"/>
                </a:lnTo>
                <a:lnTo>
                  <a:pt x="0" y="59784"/>
                </a:lnTo>
                <a:lnTo>
                  <a:pt x="20417" y="0"/>
                </a:lnTo>
                <a:lnTo>
                  <a:pt x="120146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1911605" y="1611015"/>
            <a:ext cx="95629" cy="71430"/>
          </a:xfrm>
          <a:custGeom>
            <a:avLst/>
            <a:gdLst>
              <a:gd name="connsiteX0" fmla="*/ 16864 w 105413"/>
              <a:gd name="connsiteY0" fmla="*/ 29352 h 78738"/>
              <a:gd name="connsiteX1" fmla="*/ 18006 w 105413"/>
              <a:gd name="connsiteY1" fmla="*/ 25975 h 78738"/>
              <a:gd name="connsiteX2" fmla="*/ 21572 w 105413"/>
              <a:gd name="connsiteY2" fmla="*/ 25975 h 78738"/>
              <a:gd name="connsiteX3" fmla="*/ 105413 w 105413"/>
              <a:gd name="connsiteY3" fmla="*/ 25975 h 78738"/>
              <a:gd name="connsiteX4" fmla="*/ 105413 w 105413"/>
              <a:gd name="connsiteY4" fmla="*/ 15272 h 78738"/>
              <a:gd name="connsiteX5" fmla="*/ 68499 w 105413"/>
              <a:gd name="connsiteY5" fmla="*/ 15272 h 78738"/>
              <a:gd name="connsiteX6" fmla="*/ 55086 w 105413"/>
              <a:gd name="connsiteY6" fmla="*/ 0 h 78738"/>
              <a:gd name="connsiteX7" fmla="*/ 6547 w 105413"/>
              <a:gd name="connsiteY7" fmla="*/ 0 h 78738"/>
              <a:gd name="connsiteX8" fmla="*/ 0 w 105413"/>
              <a:gd name="connsiteY8" fmla="*/ 15272 h 78738"/>
              <a:gd name="connsiteX9" fmla="*/ 0 w 105413"/>
              <a:gd name="connsiteY9" fmla="*/ 78738 h 78738"/>
              <a:gd name="connsiteX10" fmla="*/ 16864 w 105413"/>
              <a:gd name="connsiteY10" fmla="*/ 29352 h 78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05413" h="78738">
                <a:moveTo>
                  <a:pt x="16864" y="29352"/>
                </a:moveTo>
                <a:lnTo>
                  <a:pt x="18006" y="25975"/>
                </a:lnTo>
                <a:lnTo>
                  <a:pt x="21572" y="25975"/>
                </a:lnTo>
                <a:lnTo>
                  <a:pt x="105413" y="25975"/>
                </a:lnTo>
                <a:lnTo>
                  <a:pt x="105413" y="15272"/>
                </a:lnTo>
                <a:lnTo>
                  <a:pt x="68499" y="15272"/>
                </a:lnTo>
                <a:lnTo>
                  <a:pt x="55086" y="0"/>
                </a:lnTo>
                <a:lnTo>
                  <a:pt x="6547" y="0"/>
                </a:lnTo>
                <a:lnTo>
                  <a:pt x="0" y="15272"/>
                </a:lnTo>
                <a:lnTo>
                  <a:pt x="0" y="78738"/>
                </a:lnTo>
                <a:lnTo>
                  <a:pt x="16864" y="2935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31" y="691273"/>
            <a:ext cx="9689337" cy="54725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39452" y="956261"/>
            <a:ext cx="3678892" cy="15417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57"/>
              </a:lnSpc>
              <a:tabLst>
                <a:tab pos="207386" algn="l"/>
                <a:tab pos="437815" algn="l"/>
              </a:tabLst>
            </a:pP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013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화살표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사용하기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98"/>
              </a:lnSpc>
              <a:tabLst>
                <a:tab pos="207386" algn="l"/>
                <a:tab pos="437815" algn="l"/>
              </a:tabLst>
            </a:pPr>
            <a:r>
              <a:rPr lang="en-US" altLang="zh-CN" sz="1633" dirty="0"/>
              <a:t>		</a:t>
            </a:r>
            <a:r>
              <a:rPr lang="en-US" altLang="zh-CN" sz="634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R013_ArrowFunction.js</a:t>
            </a:r>
          </a:p>
          <a:p>
            <a:pPr>
              <a:lnSpc>
                <a:spcPts val="1814"/>
              </a:lnSpc>
              <a:tabLst>
                <a:tab pos="207386" algn="l"/>
                <a:tab pos="437815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React,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'react';</a:t>
            </a:r>
          </a:p>
          <a:p>
            <a:pPr>
              <a:lnSpc>
                <a:spcPts val="1179"/>
              </a:lnSpc>
              <a:tabLst>
                <a:tab pos="207386" algn="l"/>
                <a:tab pos="437815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179"/>
              </a:lnSpc>
              <a:tabLst>
                <a:tab pos="207386" algn="l"/>
                <a:tab pos="437815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class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R013_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ArrowFunction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extends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179"/>
              </a:lnSpc>
              <a:tabLst>
                <a:tab pos="207386" algn="l"/>
                <a:tab pos="437815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77258" y="2557709"/>
            <a:ext cx="2574744" cy="29319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  <a:tabLst>
                <a:tab pos="115214" algn="l"/>
                <a:tab pos="230429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constructor(props)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179"/>
              </a:lnSpc>
              <a:tabLst>
                <a:tab pos="115214" algn="l"/>
                <a:tab pos="230429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super(props);</a:t>
            </a:r>
          </a:p>
          <a:p>
            <a:pPr>
              <a:lnSpc>
                <a:spcPts val="1179"/>
              </a:lnSpc>
              <a:tabLst>
                <a:tab pos="115214" algn="l"/>
                <a:tab pos="230429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this.state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179"/>
              </a:lnSpc>
              <a:tabLst>
                <a:tab pos="115214" algn="l"/>
                <a:tab pos="230429" algn="l"/>
              </a:tabLst>
            </a:pPr>
            <a:r>
              <a:rPr lang="en-US" altLang="zh-CN" sz="1633" dirty="0"/>
              <a:t>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arrowFuc: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'React200',</a:t>
            </a:r>
          </a:p>
          <a:p>
            <a:pPr>
              <a:lnSpc>
                <a:spcPts val="1179"/>
              </a:lnSpc>
              <a:tabLst>
                <a:tab pos="115214" algn="l"/>
                <a:tab pos="230429" algn="l"/>
              </a:tabLst>
            </a:pPr>
            <a:r>
              <a:rPr lang="en-US" altLang="zh-CN" sz="1633" dirty="0"/>
              <a:t>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num: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1179"/>
              </a:lnSpc>
              <a:tabLst>
                <a:tab pos="115214" algn="l"/>
                <a:tab pos="230429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  <a:p>
            <a:pPr>
              <a:lnSpc>
                <a:spcPts val="1179"/>
              </a:lnSpc>
              <a:tabLst>
                <a:tab pos="115214" algn="l"/>
                <a:tab pos="230429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115214" algn="l"/>
                <a:tab pos="230429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componentDidMount()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179"/>
              </a:lnSpc>
              <a:tabLst>
                <a:tab pos="115214" algn="l"/>
                <a:tab pos="230429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Function1(1);</a:t>
            </a:r>
          </a:p>
          <a:p>
            <a:pPr>
              <a:lnSpc>
                <a:spcPts val="1179"/>
              </a:lnSpc>
              <a:tabLst>
                <a:tab pos="115214" algn="l"/>
                <a:tab pos="230429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this.Function2(1,1);</a:t>
            </a:r>
          </a:p>
          <a:p>
            <a:pPr>
              <a:lnSpc>
                <a:spcPts val="1179"/>
              </a:lnSpc>
              <a:tabLst>
                <a:tab pos="115214" algn="l"/>
                <a:tab pos="230429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this.Function3(1,3);</a:t>
            </a:r>
          </a:p>
          <a:p>
            <a:pPr>
              <a:lnSpc>
                <a:spcPts val="1179"/>
              </a:lnSpc>
              <a:tabLst>
                <a:tab pos="115214" algn="l"/>
                <a:tab pos="230429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this.Function4();</a:t>
            </a:r>
          </a:p>
          <a:p>
            <a:pPr>
              <a:lnSpc>
                <a:spcPts val="1179"/>
              </a:lnSpc>
              <a:tabLst>
                <a:tab pos="115214" algn="l"/>
                <a:tab pos="230429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this.Function5(0,2,3);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115214" algn="l"/>
                <a:tab pos="230429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function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Function1(num1)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179"/>
              </a:lnSpc>
              <a:tabLst>
                <a:tab pos="115214" algn="l"/>
                <a:tab pos="230429" algn="l"/>
              </a:tabLst>
            </a:pPr>
            <a:r>
              <a:rPr lang="en-US" altLang="zh-CN" sz="1633" dirty="0"/>
              <a:t>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console.log(num1+'.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Es5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Function');</a:t>
            </a:r>
          </a:p>
          <a:p>
            <a:pPr>
              <a:lnSpc>
                <a:spcPts val="1179"/>
              </a:lnSpc>
              <a:tabLst>
                <a:tab pos="115214" algn="l"/>
                <a:tab pos="230429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179"/>
              </a:lnSpc>
              <a:tabLst>
                <a:tab pos="115214" algn="l"/>
                <a:tab pos="230429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789228" y="2557709"/>
            <a:ext cx="114455" cy="30858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7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8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9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11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12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13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14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15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16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17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18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19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20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21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22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23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24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340105" y="1820351"/>
            <a:ext cx="112210" cy="6236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23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24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25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26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628136" y="1820352"/>
            <a:ext cx="1603003" cy="64402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  <a:tabLst>
                <a:tab pos="115214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115214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Function2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(num1,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num2)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=&gt;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179"/>
              </a:lnSpc>
              <a:tabLst>
                <a:tab pos="115214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let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num3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num1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num2;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628136" y="2534667"/>
            <a:ext cx="4089261" cy="26445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  <a:tabLst>
                <a:tab pos="23043" algn="l"/>
                <a:tab pos="115214" algn="l"/>
                <a:tab pos="126736" algn="l"/>
                <a:tab pos="218907" algn="l"/>
                <a:tab pos="241950" algn="l"/>
              </a:tabLst>
            </a:pPr>
            <a:r>
              <a:rPr lang="en-US" altLang="zh-CN" sz="1633" dirty="0"/>
              <a:t>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console.log(num3+'.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Arrow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Function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'+this.state.arrowFuc);</a:t>
            </a:r>
          </a:p>
          <a:p>
            <a:pPr>
              <a:lnSpc>
                <a:spcPts val="1179"/>
              </a:lnSpc>
              <a:tabLst>
                <a:tab pos="23043" algn="l"/>
                <a:tab pos="115214" algn="l"/>
                <a:tab pos="126736" algn="l"/>
                <a:tab pos="218907" algn="l"/>
                <a:tab pos="241950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23043" algn="l"/>
                <a:tab pos="115214" algn="l"/>
                <a:tab pos="126736" algn="l"/>
                <a:tab pos="218907" algn="l"/>
                <a:tab pos="241950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Function3()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179"/>
              </a:lnSpc>
              <a:tabLst>
                <a:tab pos="23043" algn="l"/>
                <a:tab pos="115214" algn="l"/>
                <a:tab pos="126736" algn="l"/>
                <a:tab pos="218907" algn="l"/>
                <a:tab pos="241950" algn="l"/>
              </a:tabLst>
            </a:pPr>
            <a:r>
              <a:rPr lang="en-US" altLang="zh-CN" sz="1633" dirty="0"/>
              <a:t>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var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this_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bind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this;</a:t>
            </a:r>
          </a:p>
          <a:p>
            <a:pPr>
              <a:lnSpc>
                <a:spcPts val="1179"/>
              </a:lnSpc>
              <a:tabLst>
                <a:tab pos="23043" algn="l"/>
                <a:tab pos="115214" algn="l"/>
                <a:tab pos="126736" algn="l"/>
                <a:tab pos="218907" algn="l"/>
                <a:tab pos="241950" algn="l"/>
              </a:tabLst>
            </a:pPr>
            <a:r>
              <a:rPr lang="en-US" altLang="zh-CN" sz="1633" dirty="0"/>
              <a:t>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setTimeout(function()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179"/>
              </a:lnSpc>
              <a:tabLst>
                <a:tab pos="23043" algn="l"/>
                <a:tab pos="115214" algn="l"/>
                <a:tab pos="126736" algn="l"/>
                <a:tab pos="218907" algn="l"/>
                <a:tab pos="241950" algn="l"/>
              </a:tabLst>
            </a:pPr>
            <a:r>
              <a:rPr lang="en-US" altLang="zh-CN" sz="1633" dirty="0"/>
              <a:t>		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console.log(this_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bind.state.num+'.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Es5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Callback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Function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noBind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');</a:t>
            </a:r>
          </a:p>
          <a:p>
            <a:pPr>
              <a:lnSpc>
                <a:spcPts val="1179"/>
              </a:lnSpc>
              <a:tabLst>
                <a:tab pos="23043" algn="l"/>
                <a:tab pos="115214" algn="l"/>
                <a:tab pos="126736" algn="l"/>
                <a:tab pos="218907" algn="l"/>
                <a:tab pos="241950" algn="l"/>
              </a:tabLst>
            </a:pPr>
            <a:r>
              <a:rPr lang="en-US" altLang="zh-CN" sz="1633" dirty="0"/>
              <a:t>		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console.log(this.state.arrowFuc);</a:t>
            </a:r>
          </a:p>
          <a:p>
            <a:pPr>
              <a:lnSpc>
                <a:spcPts val="1179"/>
              </a:lnSpc>
              <a:tabLst>
                <a:tab pos="23043" algn="l"/>
                <a:tab pos="115214" algn="l"/>
                <a:tab pos="126736" algn="l"/>
                <a:tab pos="218907" algn="l"/>
                <a:tab pos="241950" algn="l"/>
              </a:tabLst>
            </a:pPr>
            <a:r>
              <a:rPr lang="en-US" altLang="zh-CN" sz="1633" dirty="0"/>
              <a:t>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},100);</a:t>
            </a:r>
          </a:p>
          <a:p>
            <a:pPr>
              <a:lnSpc>
                <a:spcPts val="1179"/>
              </a:lnSpc>
              <a:tabLst>
                <a:tab pos="23043" algn="l"/>
                <a:tab pos="115214" algn="l"/>
                <a:tab pos="126736" algn="l"/>
                <a:tab pos="218907" algn="l"/>
                <a:tab pos="241950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23043" algn="l"/>
                <a:tab pos="115214" algn="l"/>
                <a:tab pos="126736" algn="l"/>
                <a:tab pos="218907" algn="l"/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Function4()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179"/>
              </a:lnSpc>
              <a:tabLst>
                <a:tab pos="23043" algn="l"/>
                <a:tab pos="115214" algn="l"/>
                <a:tab pos="126736" algn="l"/>
                <a:tab pos="218907" algn="l"/>
                <a:tab pos="241950" algn="l"/>
              </a:tabLst>
            </a:pPr>
            <a:r>
              <a:rPr lang="en-US" altLang="zh-CN" sz="1633" dirty="0"/>
              <a:t>	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setTimeout(function()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179"/>
              </a:lnSpc>
              <a:tabLst>
                <a:tab pos="23043" algn="l"/>
                <a:tab pos="115214" algn="l"/>
                <a:tab pos="126736" algn="l"/>
                <a:tab pos="218907" algn="l"/>
                <a:tab pos="241950" algn="l"/>
              </a:tabLst>
            </a:pPr>
            <a:r>
              <a:rPr lang="en-US" altLang="zh-CN" sz="1633" dirty="0"/>
              <a:t>			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console.log('4.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Es5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Callback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Function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Bind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'+this.state.arrowFuc);</a:t>
            </a:r>
          </a:p>
          <a:p>
            <a:pPr>
              <a:lnSpc>
                <a:spcPts val="1179"/>
              </a:lnSpc>
              <a:tabLst>
                <a:tab pos="23043" algn="l"/>
                <a:tab pos="115214" algn="l"/>
                <a:tab pos="126736" algn="l"/>
                <a:tab pos="218907" algn="l"/>
                <a:tab pos="241950" algn="l"/>
              </a:tabLst>
            </a:pPr>
            <a:r>
              <a:rPr lang="en-US" altLang="zh-CN" sz="1633" dirty="0"/>
              <a:t>	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}.bind(this),100);</a:t>
            </a:r>
          </a:p>
          <a:p>
            <a:pPr>
              <a:lnSpc>
                <a:spcPts val="1179"/>
              </a:lnSpc>
              <a:tabLst>
                <a:tab pos="23043" algn="l"/>
                <a:tab pos="115214" algn="l"/>
                <a:tab pos="126736" algn="l"/>
                <a:tab pos="218907" algn="l"/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340106" y="2546188"/>
            <a:ext cx="135293" cy="27984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  <a:tabLst>
                <a:tab pos="23043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27</a:t>
            </a:r>
          </a:p>
          <a:p>
            <a:pPr>
              <a:lnSpc>
                <a:spcPts val="1179"/>
              </a:lnSpc>
              <a:tabLst>
                <a:tab pos="23043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28</a:t>
            </a:r>
          </a:p>
          <a:p>
            <a:pPr>
              <a:lnSpc>
                <a:spcPts val="1179"/>
              </a:lnSpc>
              <a:tabLst>
                <a:tab pos="23043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29</a:t>
            </a:r>
          </a:p>
          <a:p>
            <a:pPr>
              <a:lnSpc>
                <a:spcPts val="1179"/>
              </a:lnSpc>
              <a:tabLst>
                <a:tab pos="23043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30</a:t>
            </a:r>
          </a:p>
          <a:p>
            <a:pPr>
              <a:lnSpc>
                <a:spcPts val="1179"/>
              </a:lnSpc>
              <a:tabLst>
                <a:tab pos="23043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31</a:t>
            </a:r>
          </a:p>
          <a:p>
            <a:pPr>
              <a:lnSpc>
                <a:spcPts val="1179"/>
              </a:lnSpc>
              <a:tabLst>
                <a:tab pos="23043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32</a:t>
            </a:r>
          </a:p>
          <a:p>
            <a:pPr>
              <a:lnSpc>
                <a:spcPts val="1179"/>
              </a:lnSpc>
              <a:tabLst>
                <a:tab pos="23043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33</a:t>
            </a:r>
          </a:p>
          <a:p>
            <a:pPr>
              <a:lnSpc>
                <a:spcPts val="1179"/>
              </a:lnSpc>
              <a:tabLst>
                <a:tab pos="23043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34</a:t>
            </a:r>
          </a:p>
          <a:p>
            <a:pPr>
              <a:lnSpc>
                <a:spcPts val="1179"/>
              </a:lnSpc>
              <a:tabLst>
                <a:tab pos="23043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35</a:t>
            </a:r>
          </a:p>
          <a:p>
            <a:pPr>
              <a:lnSpc>
                <a:spcPts val="1179"/>
              </a:lnSpc>
              <a:tabLst>
                <a:tab pos="23043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36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37</a:t>
            </a:r>
          </a:p>
          <a:p>
            <a:pPr>
              <a:lnSpc>
                <a:spcPts val="1179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38</a:t>
            </a:r>
          </a:p>
          <a:p>
            <a:pPr>
              <a:lnSpc>
                <a:spcPts val="1179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39</a:t>
            </a:r>
          </a:p>
          <a:p>
            <a:pPr>
              <a:lnSpc>
                <a:spcPts val="1179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40</a:t>
            </a:r>
          </a:p>
          <a:p>
            <a:pPr>
              <a:lnSpc>
                <a:spcPts val="1179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41</a:t>
            </a:r>
          </a:p>
          <a:p>
            <a:pPr>
              <a:lnSpc>
                <a:spcPts val="1179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42</a:t>
            </a:r>
          </a:p>
          <a:p>
            <a:pPr>
              <a:lnSpc>
                <a:spcPts val="1179"/>
              </a:lnSpc>
              <a:tabLst>
                <a:tab pos="23043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296187" y="-1578131"/>
            <a:ext cx="15222" cy="6681649"/>
          </a:xfrm>
          <a:custGeom>
            <a:avLst/>
            <a:gdLst>
              <a:gd name="connsiteX0" fmla="*/ 6350 w 16779"/>
              <a:gd name="connsiteY0" fmla="*/ 6350 h 7365281"/>
              <a:gd name="connsiteX1" fmla="*/ 6350 w 16779"/>
              <a:gd name="connsiteY1" fmla="*/ 7358931 h 73652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79" h="7365281">
                <a:moveTo>
                  <a:pt x="6350" y="6350"/>
                </a:moveTo>
                <a:lnTo>
                  <a:pt x="6350" y="7358931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10296187" y="-1600392"/>
            <a:ext cx="15222" cy="15222"/>
          </a:xfrm>
          <a:custGeom>
            <a:avLst/>
            <a:gdLst>
              <a:gd name="connsiteX0" fmla="*/ 6350 w 16779"/>
              <a:gd name="connsiteY0" fmla="*/ 6350 h 16779"/>
              <a:gd name="connsiteX1" fmla="*/ 6350 w 16779"/>
              <a:gd name="connsiteY1" fmla="*/ 14525 h 167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79" h="16779">
                <a:moveTo>
                  <a:pt x="6350" y="6350"/>
                </a:moveTo>
                <a:lnTo>
                  <a:pt x="6350" y="14525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10296186" y="5099414"/>
            <a:ext cx="11928" cy="25872"/>
          </a:xfrm>
          <a:custGeom>
            <a:avLst/>
            <a:gdLst>
              <a:gd name="connsiteX0" fmla="*/ 6350 w 13148"/>
              <a:gd name="connsiteY0" fmla="*/ 6350 h 28519"/>
              <a:gd name="connsiteX1" fmla="*/ 6350 w 13148"/>
              <a:gd name="connsiteY1" fmla="*/ 14538 h 28519"/>
              <a:gd name="connsiteX2" fmla="*/ 6798 w 13148"/>
              <a:gd name="connsiteY2" fmla="*/ 22169 h 28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148" h="28519">
                <a:moveTo>
                  <a:pt x="6350" y="6350"/>
                </a:moveTo>
                <a:lnTo>
                  <a:pt x="6350" y="14538"/>
                </a:lnTo>
                <a:cubicBezTo>
                  <a:pt x="6350" y="14538"/>
                  <a:pt x="6350" y="17367"/>
                  <a:pt x="6798" y="22169"/>
                </a:cubicBez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10394143" y="5211621"/>
            <a:ext cx="25791" cy="11668"/>
          </a:xfrm>
          <a:custGeom>
            <a:avLst/>
            <a:gdLst>
              <a:gd name="connsiteX0" fmla="*/ 6350 w 28430"/>
              <a:gd name="connsiteY0" fmla="*/ 6350 h 12862"/>
              <a:gd name="connsiteX1" fmla="*/ 13991 w 28430"/>
              <a:gd name="connsiteY1" fmla="*/ 6512 h 12862"/>
              <a:gd name="connsiteX2" fmla="*/ 22080 w 28430"/>
              <a:gd name="connsiteY2" fmla="*/ 6512 h 128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430" h="12862">
                <a:moveTo>
                  <a:pt x="6350" y="6350"/>
                </a:moveTo>
                <a:cubicBezTo>
                  <a:pt x="8838" y="6457"/>
                  <a:pt x="11380" y="6512"/>
                  <a:pt x="13991" y="6512"/>
                </a:cubicBezTo>
                <a:lnTo>
                  <a:pt x="22080" y="6512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12933231" y="5211768"/>
            <a:ext cx="15222" cy="15222"/>
          </a:xfrm>
          <a:custGeom>
            <a:avLst/>
            <a:gdLst>
              <a:gd name="connsiteX0" fmla="*/ 6350 w 16779"/>
              <a:gd name="connsiteY0" fmla="*/ 6350 h 16779"/>
              <a:gd name="connsiteX1" fmla="*/ 14439 w 16779"/>
              <a:gd name="connsiteY1" fmla="*/ 6350 h 167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79" h="16779">
                <a:moveTo>
                  <a:pt x="6350" y="6350"/>
                </a:moveTo>
                <a:lnTo>
                  <a:pt x="14439" y="6350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5715425" y="5227657"/>
            <a:ext cx="15110" cy="6480599"/>
          </a:xfrm>
          <a:custGeom>
            <a:avLst/>
            <a:gdLst>
              <a:gd name="connsiteX0" fmla="*/ 6350 w 16656"/>
              <a:gd name="connsiteY0" fmla="*/ 6350 h 7143660"/>
              <a:gd name="connsiteX1" fmla="*/ 6350 w 16656"/>
              <a:gd name="connsiteY1" fmla="*/ 7137310 h 714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656" h="7143660">
                <a:moveTo>
                  <a:pt x="6350" y="6350"/>
                </a:moveTo>
                <a:lnTo>
                  <a:pt x="6350" y="7137310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5660271" y="4975475"/>
            <a:ext cx="5686441" cy="282123"/>
          </a:xfrm>
          <a:custGeom>
            <a:avLst/>
            <a:gdLst>
              <a:gd name="connsiteX0" fmla="*/ 6236498 w 6268248"/>
              <a:gd name="connsiteY0" fmla="*/ 31750 h 310988"/>
              <a:gd name="connsiteX1" fmla="*/ 137238 w 6268248"/>
              <a:gd name="connsiteY1" fmla="*/ 31750 h 310988"/>
              <a:gd name="connsiteX2" fmla="*/ 31750 w 6268248"/>
              <a:gd name="connsiteY2" fmla="*/ 137288 h 310988"/>
              <a:gd name="connsiteX3" fmla="*/ 31750 w 6268248"/>
              <a:gd name="connsiteY3" fmla="*/ 279238 h 310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268248" h="310988">
                <a:moveTo>
                  <a:pt x="6236498" y="31750"/>
                </a:moveTo>
                <a:lnTo>
                  <a:pt x="137238" y="31750"/>
                </a:lnTo>
                <a:cubicBezTo>
                  <a:pt x="137238" y="31750"/>
                  <a:pt x="31750" y="31750"/>
                  <a:pt x="31750" y="137288"/>
                </a:cubicBezTo>
                <a:lnTo>
                  <a:pt x="31750" y="279238"/>
                </a:lnTo>
              </a:path>
            </a:pathLst>
          </a:custGeom>
          <a:ln w="63500">
            <a:solidFill>
              <a:srgbClr val="9BD5C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31" y="691273"/>
            <a:ext cx="9689337" cy="54725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39452" y="933219"/>
            <a:ext cx="3678892" cy="7594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57"/>
              </a:lnSpc>
              <a:tabLst>
                <a:tab pos="57607" algn="l"/>
              </a:tabLst>
            </a:pP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013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화살표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사용하기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43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697058" y="1647534"/>
            <a:ext cx="125034" cy="1813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44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31173" y="1647534"/>
            <a:ext cx="2159245" cy="1808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Function5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(num1,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num2,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num3)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=&gt;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697058" y="1831873"/>
            <a:ext cx="125034" cy="1813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45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157907" y="1831873"/>
            <a:ext cx="740587" cy="1808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num4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021997" y="1831873"/>
            <a:ext cx="1168590" cy="1808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num1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num2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num3;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697058" y="2027734"/>
            <a:ext cx="125034" cy="5308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46</a:t>
            </a:r>
          </a:p>
          <a:p>
            <a:pPr>
              <a:lnSpc>
                <a:spcPts val="1361"/>
              </a:lnSpc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47</a:t>
            </a:r>
          </a:p>
          <a:p>
            <a:pPr>
              <a:lnSpc>
                <a:spcPts val="1361"/>
              </a:lnSpc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48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157906" y="2027734"/>
            <a:ext cx="4417876" cy="530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126736" algn="l"/>
              </a:tabLst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setTimeout(()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=&gt;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361"/>
              </a:lnSpc>
              <a:tabLst>
                <a:tab pos="126736" algn="l"/>
              </a:tabLst>
            </a:pPr>
            <a:r>
              <a:rPr lang="en-US" altLang="zh-CN" sz="1633" dirty="0"/>
              <a:t>	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console.log(num4+'.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Arrow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Callback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Function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'+this.state.arrowFuc);</a:t>
            </a:r>
          </a:p>
          <a:p>
            <a:pPr>
              <a:lnSpc>
                <a:spcPts val="1361"/>
              </a:lnSpc>
              <a:tabLst>
                <a:tab pos="126736" algn="l"/>
              </a:tabLst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},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100);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697058" y="2580752"/>
            <a:ext cx="125034" cy="5308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49</a:t>
            </a:r>
          </a:p>
          <a:p>
            <a:pPr>
              <a:lnSpc>
                <a:spcPts val="1361"/>
              </a:lnSpc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50</a:t>
            </a:r>
          </a:p>
          <a:p>
            <a:pPr>
              <a:lnSpc>
                <a:spcPts val="1361"/>
              </a:lnSpc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51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031174" y="2580752"/>
            <a:ext cx="620363" cy="5142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render()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697058" y="3122249"/>
            <a:ext cx="125034" cy="5308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52</a:t>
            </a:r>
          </a:p>
          <a:p>
            <a:pPr>
              <a:lnSpc>
                <a:spcPts val="1361"/>
              </a:lnSpc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53</a:t>
            </a:r>
          </a:p>
          <a:p>
            <a:pPr>
              <a:lnSpc>
                <a:spcPts val="1361"/>
              </a:lnSpc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54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157906" y="3122249"/>
            <a:ext cx="2176878" cy="5308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126736" algn="l"/>
              </a:tabLst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(</a:t>
            </a:r>
          </a:p>
          <a:p>
            <a:pPr>
              <a:lnSpc>
                <a:spcPts val="1361"/>
              </a:lnSpc>
              <a:tabLst>
                <a:tab pos="126736" algn="l"/>
              </a:tabLst>
            </a:pPr>
            <a:r>
              <a:rPr lang="en-US" altLang="zh-CN" sz="1633" dirty="0"/>
              <a:t>	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&lt;h2&gt;[THIS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IS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ArrowFunction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]&lt;/h2&gt;</a:t>
            </a:r>
          </a:p>
          <a:p>
            <a:pPr>
              <a:lnSpc>
                <a:spcPts val="1361"/>
              </a:lnSpc>
              <a:tabLst>
                <a:tab pos="126736" algn="l"/>
              </a:tabLst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031173" y="3652224"/>
            <a:ext cx="62518" cy="1813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697058" y="3663746"/>
            <a:ext cx="274114" cy="35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55</a:t>
            </a:r>
          </a:p>
          <a:p>
            <a:pPr>
              <a:lnSpc>
                <a:spcPts val="1361"/>
              </a:lnSpc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56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1697058" y="4032424"/>
            <a:ext cx="2356414" cy="3507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57</a:t>
            </a:r>
          </a:p>
          <a:p>
            <a:pPr>
              <a:lnSpc>
                <a:spcPts val="1361"/>
              </a:lnSpc>
            </a:pP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58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export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default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R013_</a:t>
            </a:r>
            <a:r>
              <a:rPr lang="en-US" altLang="zh-CN" sz="89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9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ArrowFunction;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429930" y="2661400"/>
            <a:ext cx="4238340" cy="4875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97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Function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1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~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5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까지의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함수를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순서대로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호출한다.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</a:pP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함수를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호출할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때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전달받은</a:t>
            </a:r>
            <a:r>
              <a:rPr lang="en-US" altLang="zh-CN" sz="8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7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num1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이라는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변수를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내부에서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사용할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수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있다.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5429930" y="4850430"/>
            <a:ext cx="4169411" cy="1982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콜백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함수에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밖의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this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를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bind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해주면,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this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를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컴포넌트로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사용할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수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있다.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0234274" y="2626837"/>
            <a:ext cx="444032" cy="4580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908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  <a:r>
              <a:rPr lang="en-US" altLang="zh-CN" sz="8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26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14~18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</a:pPr>
            <a:r>
              <a:rPr lang="en-US" altLang="zh-CN" sz="908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  <a:r>
              <a:rPr lang="en-US" altLang="zh-CN" sz="8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26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20~22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429930" y="3260503"/>
            <a:ext cx="5557612" cy="4194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2"/>
              </a:lnSpc>
            </a:pP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함수를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72" dirty="0">
                <a:solidFill>
                  <a:srgbClr val="231F20"/>
                </a:solidFill>
                <a:latin typeface="한컴바탕" pitchFamily="18" charset="0"/>
                <a:cs typeface="한컴바탕" pitchFamily="18" charset="0"/>
              </a:rPr>
              <a:t>‘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function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한컴바탕" pitchFamily="18" charset="0"/>
                <a:cs typeface="한컴바탕" pitchFamily="18" charset="0"/>
              </a:rPr>
              <a:t>’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문자열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대신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72" dirty="0">
                <a:solidFill>
                  <a:srgbClr val="231F20"/>
                </a:solidFill>
                <a:latin typeface="한컴바탕" pitchFamily="18" charset="0"/>
                <a:cs typeface="한컴바탕" pitchFamily="18" charset="0"/>
              </a:rPr>
              <a:t>‘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&gt;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한컴바탕" pitchFamily="18" charset="0"/>
                <a:cs typeface="한컴바탕" pitchFamily="18" charset="0"/>
              </a:rPr>
              <a:t>’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로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선언했다.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내에서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사용하는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7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this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는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7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R013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_</a:t>
            </a:r>
            <a:r>
              <a:rPr lang="en-US" altLang="zh-CN" sz="908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8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  <a:r>
              <a:rPr lang="en-US" altLang="zh-CN" sz="8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26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25~28</a:t>
            </a:r>
          </a:p>
          <a:p>
            <a:pPr>
              <a:lnSpc>
                <a:spcPts val="1542"/>
              </a:lnSpc>
            </a:pPr>
            <a:r>
              <a:rPr lang="en-US" altLang="zh-CN" sz="97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ArrowFunction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컴포넌트인데,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this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로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컴포넌트의</a:t>
            </a:r>
            <a:r>
              <a:rPr lang="en-US" altLang="zh-CN" sz="8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7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변수에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접근해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사용할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수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있다.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5429930" y="3778957"/>
            <a:ext cx="5645776" cy="2174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콜백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내부에서는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컴포넌트에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this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로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접근할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수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없기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때문에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접근할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수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있는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변수에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this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를</a:t>
            </a:r>
            <a:r>
              <a:rPr lang="en-US" altLang="zh-CN" sz="908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8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  <a:r>
              <a:rPr lang="en-US" altLang="zh-CN" sz="8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26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31~33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5429930" y="4020903"/>
            <a:ext cx="5363648" cy="6798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백업한다.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백업된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변수인</a:t>
            </a:r>
            <a:r>
              <a:rPr lang="en-US" altLang="zh-CN" sz="8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7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this_bind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를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이용해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컴포넌트의</a:t>
            </a:r>
            <a:r>
              <a:rPr lang="en-US" altLang="zh-CN" sz="8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7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변수에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접근할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수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있다.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</a:pP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콜백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내부에서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this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는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window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객체이기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때문에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this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로</a:t>
            </a:r>
            <a:r>
              <a:rPr lang="en-US" altLang="zh-CN" sz="8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7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변수에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접근하면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undefined</a:t>
            </a:r>
            <a:r>
              <a:rPr lang="en-US" altLang="zh-CN" sz="908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8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  <a:r>
              <a:rPr lang="en-US" altLang="zh-CN" sz="8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26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34</a:t>
            </a:r>
          </a:p>
          <a:p>
            <a:pPr>
              <a:lnSpc>
                <a:spcPts val="1542"/>
              </a:lnSpc>
            </a:pP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에러가</a:t>
            </a:r>
            <a:r>
              <a:rPr lang="en-US" altLang="zh-CN" sz="9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7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발생한다.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10234274" y="4827388"/>
            <a:ext cx="444032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908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  <a:r>
              <a:rPr lang="en-US" altLang="zh-CN" sz="82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26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40~41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5890778" y="5276715"/>
            <a:ext cx="4849084" cy="371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화살표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함수에서는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this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를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bind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해주지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않아도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this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를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컴포넌트로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사용해</a:t>
            </a:r>
            <a:r>
              <a:rPr lang="en-US" altLang="zh-CN" sz="8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47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변수에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접근할</a:t>
            </a:r>
          </a:p>
          <a:p>
            <a:pPr>
              <a:lnSpc>
                <a:spcPts val="1452"/>
              </a:lnSpc>
            </a:pP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수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있다.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5890778" y="5783648"/>
            <a:ext cx="1142942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크롬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웹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브라우저에서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7135069" y="5772127"/>
            <a:ext cx="3460884" cy="197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를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눌러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개발자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도구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창을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띄운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후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[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Console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]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탭을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클릭하면</a:t>
            </a:r>
            <a:r>
              <a:rPr lang="en-US" altLang="zh-CN" sz="9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42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출력된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5533621" y="5276715"/>
            <a:ext cx="282129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800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47</a:t>
            </a:r>
            <a:r>
              <a:rPr lang="en-US" altLang="zh-CN" sz="103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6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02905" y="1697624"/>
            <a:ext cx="3801771" cy="11521"/>
          </a:xfrm>
          <a:custGeom>
            <a:avLst/>
            <a:gdLst>
              <a:gd name="connsiteX0" fmla="*/ 6350 w 4190748"/>
              <a:gd name="connsiteY0" fmla="*/ 6350 h 12700"/>
              <a:gd name="connsiteX1" fmla="*/ 4184398 w 419074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90748" h="12700">
                <a:moveTo>
                  <a:pt x="6350" y="6350"/>
                </a:moveTo>
                <a:lnTo>
                  <a:pt x="4184398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1902905" y="5781425"/>
            <a:ext cx="3801771" cy="11521"/>
          </a:xfrm>
          <a:custGeom>
            <a:avLst/>
            <a:gdLst>
              <a:gd name="connsiteX0" fmla="*/ 6350 w 4190748"/>
              <a:gd name="connsiteY0" fmla="*/ 6350 h 12700"/>
              <a:gd name="connsiteX1" fmla="*/ 4184398 w 419074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90748" h="12700">
                <a:moveTo>
                  <a:pt x="6350" y="6350"/>
                </a:moveTo>
                <a:lnTo>
                  <a:pt x="4184398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033819" y="1867789"/>
            <a:ext cx="3523358" cy="3760723"/>
          </a:xfrm>
          <a:custGeom>
            <a:avLst/>
            <a:gdLst>
              <a:gd name="connsiteX0" fmla="*/ 6350 w 3883850"/>
              <a:gd name="connsiteY0" fmla="*/ 4139151 h 4145501"/>
              <a:gd name="connsiteX1" fmla="*/ 3877500 w 3883850"/>
              <a:gd name="connsiteY1" fmla="*/ 4139151 h 4145501"/>
              <a:gd name="connsiteX2" fmla="*/ 3877500 w 3883850"/>
              <a:gd name="connsiteY2" fmla="*/ 6350 h 4145501"/>
              <a:gd name="connsiteX3" fmla="*/ 6350 w 3883850"/>
              <a:gd name="connsiteY3" fmla="*/ 6350 h 4145501"/>
              <a:gd name="connsiteX4" fmla="*/ 6350 w 3883850"/>
              <a:gd name="connsiteY4" fmla="*/ 4139151 h 41455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83850" h="4145501">
                <a:moveTo>
                  <a:pt x="6350" y="4139151"/>
                </a:moveTo>
                <a:lnTo>
                  <a:pt x="3877500" y="4139151"/>
                </a:lnTo>
                <a:lnTo>
                  <a:pt x="3877500" y="6350"/>
                </a:lnTo>
                <a:lnTo>
                  <a:pt x="6350" y="6350"/>
                </a:lnTo>
                <a:lnTo>
                  <a:pt x="6350" y="413915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31" y="691273"/>
            <a:ext cx="9689337" cy="54725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39452" y="921697"/>
            <a:ext cx="3678892" cy="4458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57"/>
              </a:lnSpc>
            </a:pP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013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화살표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사용하기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031174" y="1486237"/>
            <a:ext cx="585097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실행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결과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DF54C-92DF-4629-BAC8-1841283E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JSX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D04625-AFDF-4A2F-984D-9115E8D7D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JSX </a:t>
            </a:r>
            <a:r>
              <a:rPr lang="ko-KR" altLang="en-US" dirty="0"/>
              <a:t>에서 </a:t>
            </a:r>
            <a:r>
              <a:rPr lang="en-US" altLang="ko-KR" dirty="0"/>
              <a:t>style</a:t>
            </a:r>
            <a:r>
              <a:rPr lang="ko-KR" altLang="en-US" dirty="0"/>
              <a:t>과 </a:t>
            </a:r>
            <a:r>
              <a:rPr lang="en-US" altLang="ko-KR" dirty="0"/>
              <a:t>CSS </a:t>
            </a:r>
            <a:r>
              <a:rPr lang="ko-KR" altLang="en-US" dirty="0"/>
              <a:t>클래스를 설정하는 것은</a:t>
            </a:r>
            <a:r>
              <a:rPr lang="en-US" altLang="ko-KR" dirty="0"/>
              <a:t> html</a:t>
            </a:r>
            <a:r>
              <a:rPr lang="ko-KR" altLang="en-US" dirty="0"/>
              <a:t>과 다름</a:t>
            </a:r>
            <a:endParaRPr lang="en-US" altLang="ko-KR" dirty="0"/>
          </a:p>
          <a:p>
            <a:pPr lvl="1"/>
            <a:r>
              <a:rPr lang="ko-KR" altLang="en-US" dirty="0"/>
              <a:t>스타일 코드는 다음과 같음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에서는 텍스트 형태로 </a:t>
            </a:r>
            <a:r>
              <a:rPr lang="en-US" altLang="ko-KR" dirty="0"/>
              <a:t>="</a:t>
            </a:r>
            <a:r>
              <a:rPr lang="en-US" altLang="ko-KR" dirty="0" err="1"/>
              <a:t>backgroundColor</a:t>
            </a:r>
            <a:r>
              <a:rPr lang="en-US" altLang="ko-KR" dirty="0"/>
              <a:t>: black; padding: 16px; ...“ </a:t>
            </a:r>
            <a:r>
              <a:rPr lang="ko-KR" altLang="en-US" dirty="0"/>
              <a:t>과 같은 형태로 작성 </a:t>
            </a:r>
            <a:endParaRPr lang="en-US" altLang="ko-KR" dirty="0"/>
          </a:p>
          <a:p>
            <a:pPr lvl="1"/>
            <a:r>
              <a:rPr lang="ko-KR" altLang="en-US" dirty="0" err="1"/>
              <a:t>리액트에서는</a:t>
            </a:r>
            <a:r>
              <a:rPr lang="ko-KR" altLang="en-US" dirty="0"/>
              <a:t> 객체 형태로 작성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88F006-83D2-41E9-AB0E-651AA55D2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39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4981B0-F7F6-4C9D-95FE-0F604F44CE84}"/>
              </a:ext>
            </a:extLst>
          </p:cNvPr>
          <p:cNvSpPr/>
          <p:nvPr/>
        </p:nvSpPr>
        <p:spPr>
          <a:xfrm>
            <a:off x="4705349" y="2680365"/>
            <a:ext cx="6439263" cy="40097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endParaRPr lang="en-US" altLang="ko-KR" sz="14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App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		const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style =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 err="1">
                <a:solidFill>
                  <a:srgbClr val="D19A66"/>
                </a:solidFill>
                <a:effectLst/>
                <a:latin typeface="Monaco"/>
              </a:rPr>
              <a:t>backgroundColor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'black’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,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Monaco"/>
              </a:rPr>
              <a:t>padding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'16px’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,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Monaco"/>
              </a:rPr>
              <a:t>color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'white’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,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 err="1">
                <a:solidFill>
                  <a:srgbClr val="D19A66"/>
                </a:solidFill>
                <a:effectLst/>
                <a:latin typeface="Monaco"/>
              </a:rPr>
              <a:t>fontSize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'12px’</a:t>
            </a:r>
          </a:p>
          <a:p>
            <a:pPr algn="just"/>
            <a:r>
              <a:rPr lang="en-US" altLang="ko-KR" sz="1400" dirty="0">
                <a:solidFill>
                  <a:srgbClr val="98C379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};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 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Monaco"/>
              </a:rPr>
              <a:t>style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=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{style}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&gt;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inherit"/>
              </a:rPr>
              <a:t>   	</a:t>
            </a:r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hi there</a:t>
            </a:r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			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}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App;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86162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B195C-A8DB-40EC-8596-1CA98845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i="0" u="none" strike="noStrike" dirty="0" err="1">
                <a:solidFill>
                  <a:srgbClr val="222222"/>
                </a:solidFill>
                <a:effectLst/>
                <a:latin typeface="inherit"/>
                <a:hlinkClick r:id="rId2"/>
              </a:rPr>
              <a:t>리액트는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 무엇인가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9A8796-3351-49C0-8FD8-476AD268C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개발하려는 프로젝트가 사용자와의 인터랙션이 별로 없다면</a:t>
            </a:r>
            <a:r>
              <a:rPr lang="en-US" altLang="ko-KR" dirty="0"/>
              <a:t>, </a:t>
            </a:r>
            <a:r>
              <a:rPr lang="ko-KR" altLang="en-US" dirty="0"/>
              <a:t>사실상 </a:t>
            </a:r>
            <a:r>
              <a:rPr lang="ko-KR" altLang="en-US" dirty="0" err="1"/>
              <a:t>프론트엔드</a:t>
            </a:r>
            <a:r>
              <a:rPr lang="ko-KR" altLang="en-US" dirty="0"/>
              <a:t> 라이브러리는 필요 없음</a:t>
            </a:r>
            <a:endParaRPr lang="en-US" altLang="ko-KR" dirty="0"/>
          </a:p>
          <a:p>
            <a:pPr lvl="1"/>
            <a:r>
              <a:rPr lang="ko-KR" altLang="en-US" dirty="0"/>
              <a:t>직접 구현하는 것이 가능 </a:t>
            </a:r>
            <a:endParaRPr lang="en-US" altLang="ko-KR" dirty="0"/>
          </a:p>
          <a:p>
            <a:pPr lvl="1"/>
            <a:r>
              <a:rPr lang="en-US" altLang="ko-KR" dirty="0"/>
              <a:t>But!! </a:t>
            </a:r>
            <a:r>
              <a:rPr lang="ko-KR" altLang="en-US" dirty="0"/>
              <a:t>프로젝트가 규모가 커지고</a:t>
            </a:r>
            <a:r>
              <a:rPr lang="en-US" altLang="ko-KR" dirty="0"/>
              <a:t>, </a:t>
            </a:r>
            <a:r>
              <a:rPr lang="ko-KR" altLang="en-US" dirty="0"/>
              <a:t>정말 다양한 유저 인터페이스와 인터랙션을 제공하게 된다면</a:t>
            </a:r>
            <a:r>
              <a:rPr lang="en-US" altLang="ko-KR" dirty="0"/>
              <a:t>, </a:t>
            </a:r>
            <a:r>
              <a:rPr lang="ko-KR" altLang="en-US" dirty="0"/>
              <a:t>그 많은 </a:t>
            </a:r>
            <a:r>
              <a:rPr lang="en-US" altLang="ko-KR" dirty="0"/>
              <a:t>DOM </a:t>
            </a:r>
            <a:r>
              <a:rPr lang="ko-KR" altLang="en-US" dirty="0"/>
              <a:t>요소들을 직접 관리하고 코드 정리하는 것은 물리적으로 매우 </a:t>
            </a:r>
            <a:r>
              <a:rPr lang="ko-KR" altLang="en-US" dirty="0" err="1"/>
              <a:t>힘듬</a:t>
            </a:r>
            <a:endParaRPr lang="en-US" altLang="ko-KR" dirty="0"/>
          </a:p>
          <a:p>
            <a:pPr lvl="1"/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/>
              <a:t>제대로 된 컨벤션을 가지고</a:t>
            </a:r>
            <a:r>
              <a:rPr lang="en-US" altLang="ko-KR" dirty="0"/>
              <a:t>, </a:t>
            </a:r>
            <a:r>
              <a:rPr lang="ko-KR" altLang="en-US" dirty="0"/>
              <a:t>여러 규칙을 세워서 진행하면 가능하지만 번거롭고 어려운 것은 사실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웹 개발을 하게 될 때</a:t>
            </a:r>
            <a:r>
              <a:rPr lang="en-US" altLang="ko-KR" dirty="0"/>
              <a:t>, </a:t>
            </a:r>
            <a:r>
              <a:rPr lang="ko-KR" altLang="en-US" dirty="0"/>
              <a:t>귀찮은 </a:t>
            </a:r>
            <a:r>
              <a:rPr lang="en-US" altLang="ko-KR" dirty="0"/>
              <a:t>DOM </a:t>
            </a:r>
            <a:r>
              <a:rPr lang="ko-KR" altLang="en-US" dirty="0"/>
              <a:t>관리와 상태 값 업데이트 관리를 최소화하고</a:t>
            </a:r>
            <a:r>
              <a:rPr lang="en-US" altLang="ko-KR" dirty="0"/>
              <a:t>, </a:t>
            </a:r>
            <a:r>
              <a:rPr lang="ko-KR" altLang="en-US" dirty="0"/>
              <a:t>개발자가 기능 개발</a:t>
            </a:r>
            <a:r>
              <a:rPr lang="en-US" altLang="ko-KR" dirty="0"/>
              <a:t>, </a:t>
            </a:r>
            <a:r>
              <a:rPr lang="ko-KR" altLang="en-US" dirty="0"/>
              <a:t>사용자 인터페이스 구현에 집중 할 수 있도록 하기 위해서 정말 여러 라이브러리들 혹은 프레임워크들이 만들어짐</a:t>
            </a:r>
            <a:endParaRPr lang="en-US" altLang="ko-KR" dirty="0"/>
          </a:p>
          <a:p>
            <a:pPr lvl="1"/>
            <a:r>
              <a:rPr lang="ko-KR" altLang="en-US" dirty="0"/>
              <a:t>대표적으로 </a:t>
            </a:r>
            <a:r>
              <a:rPr lang="en-US" altLang="ko-KR" dirty="0"/>
              <a:t>Angular, Ember, Backbone, Vue, React </a:t>
            </a:r>
            <a:r>
              <a:rPr lang="ko-KR" altLang="en-US" dirty="0"/>
              <a:t>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04082D-9642-4222-9646-2397C046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948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95AD1-5857-4310-8CF2-6308FAD3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JSX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7D0947-9106-4D4F-87DA-CEB3CF181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 설정 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에서는 </a:t>
            </a:r>
            <a:r>
              <a:rPr lang="en-US" altLang="ko-KR" dirty="0"/>
              <a:t>&lt;div class="hello"&gt;</a:t>
            </a:r>
            <a:r>
              <a:rPr lang="ko-KR" altLang="en-US" dirty="0"/>
              <a:t>로 작성하면 됨 </a:t>
            </a:r>
            <a:endParaRPr lang="en-US" altLang="ko-KR" dirty="0"/>
          </a:p>
          <a:p>
            <a:pPr lvl="1"/>
            <a:r>
              <a:rPr lang="ko-KR" altLang="en-US" dirty="0" err="1"/>
              <a:t>리액트</a:t>
            </a:r>
            <a:r>
              <a:rPr lang="ko-KR" altLang="en-US" dirty="0"/>
              <a:t> 컴포넌트에서는 </a:t>
            </a:r>
            <a:r>
              <a:rPr lang="en-US" altLang="ko-KR" dirty="0"/>
              <a:t>class </a:t>
            </a:r>
            <a:r>
              <a:rPr lang="ko-KR" altLang="en-US" dirty="0"/>
              <a:t>대신에 </a:t>
            </a:r>
            <a:r>
              <a:rPr lang="en-US" altLang="ko-KR" dirty="0" err="1"/>
              <a:t>className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1"/>
            <a:r>
              <a:rPr lang="en-US" altLang="ko-KR" dirty="0"/>
              <a:t>App.css </a:t>
            </a:r>
            <a:r>
              <a:rPr lang="ko-KR" altLang="en-US" dirty="0"/>
              <a:t>파일을 열어서 다음과 같이 수정</a:t>
            </a:r>
            <a:r>
              <a:rPr lang="en-US" altLang="ko-KR" dirty="0"/>
              <a:t>(</a:t>
            </a:r>
            <a:r>
              <a:rPr lang="ko-KR" altLang="en-US" dirty="0"/>
              <a:t>왼쪽 코드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App.js</a:t>
            </a:r>
            <a:r>
              <a:rPr lang="ko-KR" altLang="en-US" dirty="0"/>
              <a:t>는 다음과 같이 수정</a:t>
            </a:r>
            <a:r>
              <a:rPr lang="en-US" altLang="ko-KR" dirty="0"/>
              <a:t>(</a:t>
            </a:r>
            <a:r>
              <a:rPr lang="ko-KR" altLang="en-US" dirty="0"/>
              <a:t>오른쪽 코드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B71E7-8F2E-4AF5-8BB8-571100A2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40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928E28-BE19-40F4-96F3-0E9E72F25BA4}"/>
              </a:ext>
            </a:extLst>
          </p:cNvPr>
          <p:cNvSpPr/>
          <p:nvPr/>
        </p:nvSpPr>
        <p:spPr>
          <a:xfrm>
            <a:off x="914037" y="3584939"/>
            <a:ext cx="4248513" cy="1914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.App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background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black;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color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aqua;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font-size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36px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padding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1rem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font-weight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600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461771-1273-4B43-A027-6B07D5CA4DBA}"/>
              </a:ext>
            </a:extLst>
          </p:cNvPr>
          <p:cNvSpPr/>
          <p:nvPr/>
        </p:nvSpPr>
        <p:spPr>
          <a:xfrm>
            <a:off x="6096000" y="3410851"/>
            <a:ext cx="5105765" cy="3070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'./App.css'</a:t>
            </a:r>
            <a:endParaRPr lang="en-US" altLang="ko-KR" sz="14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endParaRPr lang="en-US" altLang="ko-KR" sz="14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App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		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 err="1">
                <a:solidFill>
                  <a:srgbClr val="D19A66"/>
                </a:solidFill>
                <a:effectLst/>
                <a:latin typeface="inherit"/>
              </a:rPr>
              <a:t>className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"App"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&gt;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ko-KR" altLang="en-US" sz="1400" b="0" i="0" dirty="0" err="1">
                <a:solidFill>
                  <a:srgbClr val="ABB2BF"/>
                </a:solidFill>
                <a:effectLst/>
                <a:latin typeface="Monaco"/>
              </a:rPr>
              <a:t>리액트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endParaRPr lang="en-US" altLang="ko-KR" sz="14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&gt;</a:t>
            </a:r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		);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}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App;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7907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B6C61-0085-46CA-A1E2-6D774B3F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JSX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F40292-D7A3-4E9E-839D-A60AF869F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주석</a:t>
            </a:r>
          </a:p>
          <a:p>
            <a:pPr lvl="1"/>
            <a:r>
              <a:rPr lang="ko-KR" altLang="en-US" dirty="0" err="1"/>
              <a:t>코드에서처럼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{/* ... */} </a:t>
            </a:r>
            <a:r>
              <a:rPr lang="ko-KR" altLang="en-US" dirty="0"/>
              <a:t>사이에 사용 가능</a:t>
            </a:r>
            <a:endParaRPr lang="en-US" altLang="ko-KR" dirty="0"/>
          </a:p>
          <a:p>
            <a:pPr lvl="2"/>
            <a:r>
              <a:rPr lang="ko-KR" altLang="en-US" dirty="0"/>
              <a:t>태그 사이에도 사용 가능</a:t>
            </a:r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정리</a:t>
            </a:r>
          </a:p>
          <a:p>
            <a:pPr lvl="1"/>
            <a:r>
              <a:rPr lang="en-US" altLang="ko-KR" dirty="0"/>
              <a:t>JSX </a:t>
            </a:r>
            <a:r>
              <a:rPr lang="ko-KR" altLang="en-US" dirty="0"/>
              <a:t>를 작성하게 될 때 주의해야 할 점 학습 </a:t>
            </a:r>
            <a:endParaRPr lang="en-US" altLang="ko-KR" dirty="0"/>
          </a:p>
          <a:p>
            <a:pPr lvl="1"/>
            <a:r>
              <a:rPr lang="ko-KR" altLang="en-US" dirty="0"/>
              <a:t>다음 공부할 내용은 새 컴포넌트를 작성하면서</a:t>
            </a:r>
            <a:r>
              <a:rPr lang="en-US" altLang="ko-KR" dirty="0"/>
              <a:t> </a:t>
            </a:r>
            <a:r>
              <a:rPr lang="ko-KR" altLang="en-US" dirty="0"/>
              <a:t>컴포넌트에 전달해주는 값인 </a:t>
            </a:r>
            <a:r>
              <a:rPr lang="en-US" altLang="ko-KR" dirty="0"/>
              <a:t>props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컴포넌트 내부적으로 보관하는 값인 </a:t>
            </a:r>
            <a:r>
              <a:rPr lang="en-US" altLang="ko-KR" dirty="0"/>
              <a:t>state</a:t>
            </a:r>
            <a:r>
              <a:rPr lang="ko-KR" altLang="en-US" dirty="0"/>
              <a:t>에 대해 학습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753B36-E27F-4B06-B7EE-27B947223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41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519297-B996-4AD8-897C-29855EC2D6DC}"/>
              </a:ext>
            </a:extLst>
          </p:cNvPr>
          <p:cNvSpPr/>
          <p:nvPr/>
        </p:nvSpPr>
        <p:spPr>
          <a:xfrm>
            <a:off x="4562475" y="1505253"/>
            <a:ext cx="6067425" cy="33858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'./App.css'</a:t>
            </a:r>
            <a:endParaRPr lang="en-US" altLang="ko-KR" sz="14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endParaRPr lang="en-US" altLang="ko-KR" sz="14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App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		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endParaRPr lang="en-US" altLang="ko-KR" sz="14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{/* 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주석은 이렇게 *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/}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h1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// 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inherit"/>
              </a:rPr>
              <a:t>태그 사이에 </a:t>
            </a:r>
            <a:endParaRPr lang="en-US" altLang="ko-KR" sz="1400" b="0" i="0" dirty="0">
              <a:solidFill>
                <a:srgbClr val="ABB2BF"/>
              </a:solidFill>
              <a:effectLst/>
              <a:latin typeface="inherit"/>
            </a:endParaRP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inherit"/>
              </a:rPr>
              <a:t>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ko-KR" altLang="en-US" sz="1400" b="0" i="0" dirty="0" err="1">
                <a:solidFill>
                  <a:srgbClr val="ABB2BF"/>
                </a:solidFill>
                <a:effectLst/>
                <a:latin typeface="Monaco"/>
              </a:rPr>
              <a:t>리액트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h1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endParaRPr lang="en-US" altLang="ko-KR" sz="14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		);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}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App;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2113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3DE28-38D8-4C77-9816-6D34C081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props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와 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state</a:t>
            </a:r>
            <a:br>
              <a:rPr lang="en-US" altLang="ko-KR" b="1" i="0" dirty="0">
                <a:solidFill>
                  <a:srgbClr val="222222"/>
                </a:solidFill>
                <a:effectLst/>
                <a:latin typeface="Lato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A693C-7022-4E8E-9C25-4C163A959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컴포넌트에서 다루는 데이터는 두개로 나눌 수 있음</a:t>
            </a:r>
            <a:endParaRPr lang="en-US" altLang="ko-KR" dirty="0"/>
          </a:p>
          <a:p>
            <a:pPr lvl="1"/>
            <a:r>
              <a:rPr lang="en-US" altLang="ko-KR" dirty="0"/>
              <a:t>props </a:t>
            </a:r>
            <a:r>
              <a:rPr lang="ko-KR" altLang="en-US" dirty="0"/>
              <a:t>와 </a:t>
            </a:r>
            <a:r>
              <a:rPr lang="en-US" altLang="ko-KR" dirty="0"/>
              <a:t>state</a:t>
            </a:r>
          </a:p>
          <a:p>
            <a:pPr lvl="1"/>
            <a:r>
              <a:rPr lang="en-US" altLang="ko-KR" dirty="0"/>
              <a:t>props: </a:t>
            </a:r>
            <a:r>
              <a:rPr lang="ko-KR" altLang="en-US" dirty="0"/>
              <a:t>부모 컴포넌트가 자식 컴포넌트에게 주는 </a:t>
            </a:r>
            <a:r>
              <a:rPr lang="ko-KR" altLang="en-US" dirty="0" err="1"/>
              <a:t>값입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자식 컴포넌트에서는 </a:t>
            </a:r>
            <a:r>
              <a:rPr lang="en-US" altLang="ko-KR" dirty="0"/>
              <a:t>props </a:t>
            </a:r>
            <a:r>
              <a:rPr lang="ko-KR" altLang="en-US" dirty="0"/>
              <a:t>를 받아 오기만하고 </a:t>
            </a:r>
            <a:r>
              <a:rPr lang="en-US" altLang="ko-KR" dirty="0"/>
              <a:t>props</a:t>
            </a:r>
            <a:r>
              <a:rPr lang="ko-KR" altLang="en-US" dirty="0"/>
              <a:t>를 직접 수정할 수 없음</a:t>
            </a:r>
            <a:endParaRPr lang="en-US" altLang="ko-KR" dirty="0"/>
          </a:p>
          <a:p>
            <a:pPr lvl="1"/>
            <a:r>
              <a:rPr lang="en-US" altLang="ko-KR" dirty="0"/>
              <a:t>state:</a:t>
            </a:r>
            <a:r>
              <a:rPr lang="ko-KR" altLang="en-US" dirty="0"/>
              <a:t> 컴포넌트 내부에서 선언하며 내부에서 값을 변경할 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34CF34-9AC9-47C0-9A30-13613AFA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012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0E3CC6-5EC4-42BD-947A-7BCA90BB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3"/>
              </a:rPr>
              <a:t>props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3"/>
              </a:rPr>
              <a:t>와 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3"/>
              </a:rPr>
              <a:t>state</a:t>
            </a:r>
            <a:br>
              <a:rPr lang="en-US" altLang="ko-KR" b="1" i="0" dirty="0">
                <a:solidFill>
                  <a:srgbClr val="222222"/>
                </a:solidFill>
                <a:effectLst/>
                <a:latin typeface="Lato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D320B5-FFD2-4AE4-BD76-3CC457053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91" y="1134680"/>
            <a:ext cx="5735274" cy="5193460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새로운 컴포넌트를 작성 </a:t>
            </a:r>
            <a:endParaRPr lang="en-US" altLang="ko-KR" sz="1800" dirty="0"/>
          </a:p>
          <a:p>
            <a:pPr lvl="1"/>
            <a:r>
              <a:rPr lang="en-US" altLang="ko-KR" sz="1600" dirty="0" err="1"/>
              <a:t>src</a:t>
            </a:r>
            <a:r>
              <a:rPr lang="en-US" altLang="ko-KR" sz="1600" dirty="0"/>
              <a:t> </a:t>
            </a:r>
            <a:r>
              <a:rPr lang="ko-KR" altLang="en-US" sz="1600" dirty="0"/>
              <a:t>디렉토리에 </a:t>
            </a:r>
            <a:r>
              <a:rPr lang="en-US" altLang="ko-KR" sz="1600" dirty="0" err="1"/>
              <a:t>MyName</a:t>
            </a:r>
            <a:r>
              <a:rPr lang="ko-KR" altLang="en-US" sz="1600" dirty="0"/>
              <a:t>이라는 컴포넌트 작성</a:t>
            </a:r>
            <a:endParaRPr lang="en-US" altLang="ko-KR" sz="1600" dirty="0"/>
          </a:p>
          <a:p>
            <a:pPr lvl="1"/>
            <a:r>
              <a:rPr lang="ko-KR" altLang="en-US" sz="1600" dirty="0"/>
              <a:t>받아온 </a:t>
            </a:r>
            <a:r>
              <a:rPr lang="en-US" altLang="ko-KR" sz="1600" dirty="0"/>
              <a:t>props </a:t>
            </a:r>
            <a:r>
              <a:rPr lang="ko-KR" altLang="en-US" sz="1600" dirty="0"/>
              <a:t>값은 </a:t>
            </a:r>
            <a:r>
              <a:rPr lang="en-US" altLang="ko-KR" sz="1600" dirty="0"/>
              <a:t>this. </a:t>
            </a:r>
            <a:r>
              <a:rPr lang="ko-KR" altLang="en-US" sz="1600" dirty="0"/>
              <a:t>키워드를 통하여 조회할 수 있음</a:t>
            </a:r>
            <a:endParaRPr lang="en-US" altLang="ko-KR" sz="1600" dirty="0"/>
          </a:p>
          <a:p>
            <a:pPr lvl="1"/>
            <a:r>
              <a:rPr lang="en-US" altLang="ko-KR" sz="1600" dirty="0"/>
              <a:t>name </a:t>
            </a:r>
            <a:r>
              <a:rPr lang="ko-KR" altLang="en-US" sz="1600" dirty="0"/>
              <a:t>이라는 </a:t>
            </a:r>
            <a:r>
              <a:rPr lang="en-US" altLang="ko-KR" sz="1600" dirty="0"/>
              <a:t>props</a:t>
            </a:r>
            <a:r>
              <a:rPr lang="ko-KR" altLang="en-US" sz="1600" dirty="0"/>
              <a:t>를 보여주도록 설정</a:t>
            </a:r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1A878-2A7B-4DAA-AA55-E83717AE6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43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8CB55C-9444-4E24-B5F6-42A840EC322D}"/>
              </a:ext>
            </a:extLst>
          </p:cNvPr>
          <p:cNvSpPr/>
          <p:nvPr/>
        </p:nvSpPr>
        <p:spPr>
          <a:xfrm>
            <a:off x="64898" y="3429000"/>
            <a:ext cx="7164577" cy="32411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endParaRPr lang="en-US" altLang="ko-KR" sz="16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 err="1">
                <a:solidFill>
                  <a:srgbClr val="E6C07B"/>
                </a:solidFill>
                <a:effectLst/>
                <a:latin typeface="Monaco"/>
              </a:rPr>
              <a:t>MyName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6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ko-KR" altLang="en-US" sz="1600" b="0" i="0" dirty="0">
                <a:solidFill>
                  <a:srgbClr val="ABB2BF"/>
                </a:solidFill>
                <a:effectLst/>
                <a:latin typeface="Monaco"/>
              </a:rPr>
              <a:t>안녕하세요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! </a:t>
            </a:r>
            <a:r>
              <a:rPr lang="ko-KR" altLang="en-US" sz="1600" b="0" i="0" dirty="0">
                <a:solidFill>
                  <a:srgbClr val="ABB2BF"/>
                </a:solidFill>
                <a:effectLst/>
                <a:latin typeface="Monaco"/>
              </a:rPr>
              <a:t>제 이름은 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&lt;</a:t>
            </a:r>
            <a:r>
              <a:rPr lang="en-US" altLang="ko-KR" sz="1600" b="0" i="0" dirty="0">
                <a:solidFill>
                  <a:srgbClr val="E06C75"/>
                </a:solidFill>
                <a:effectLst/>
                <a:latin typeface="inherit"/>
              </a:rPr>
              <a:t>b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&gt;{this.props.name}&lt;/</a:t>
            </a:r>
            <a:r>
              <a:rPr lang="en-US" altLang="ko-KR" sz="1600" b="0" i="0" dirty="0">
                <a:solidFill>
                  <a:srgbClr val="E06C75"/>
                </a:solidFill>
                <a:effectLst/>
                <a:latin typeface="inherit"/>
              </a:rPr>
              <a:t>b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&gt; </a:t>
            </a:r>
            <a:r>
              <a:rPr lang="ko-KR" altLang="en-US" sz="1600" b="0" i="0" dirty="0">
                <a:solidFill>
                  <a:srgbClr val="ABB2BF"/>
                </a:solidFill>
                <a:effectLst/>
                <a:latin typeface="Monaco"/>
              </a:rPr>
              <a:t>입니다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.</a:t>
            </a:r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		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6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}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MyName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825674-B2FC-4CC2-BD2A-FFFD5C727928}"/>
              </a:ext>
            </a:extLst>
          </p:cNvPr>
          <p:cNvSpPr/>
          <p:nvPr/>
        </p:nvSpPr>
        <p:spPr>
          <a:xfrm>
            <a:off x="7339377" y="3446847"/>
            <a:ext cx="4787725" cy="3122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MyName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'./</a:t>
            </a:r>
            <a:r>
              <a:rPr lang="en-US" altLang="ko-KR" sz="1400" b="0" i="0" dirty="0" err="1">
                <a:solidFill>
                  <a:srgbClr val="98C379"/>
                </a:solidFill>
                <a:effectLst/>
                <a:latin typeface="Monaco"/>
              </a:rPr>
              <a:t>MyName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</a:t>
            </a:r>
          </a:p>
          <a:p>
            <a:pPr algn="just"/>
            <a:endParaRPr lang="en-US" altLang="ko-KR" sz="14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App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		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&lt;</a:t>
            </a:r>
            <a:r>
              <a:rPr lang="en-US" altLang="ko-KR" sz="1400" b="0" i="0" dirty="0" err="1">
                <a:solidFill>
                  <a:srgbClr val="E06C75"/>
                </a:solidFill>
                <a:effectLst/>
                <a:latin typeface="Monaco"/>
              </a:rPr>
              <a:t>MyName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Monaco"/>
              </a:rPr>
              <a:t>name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"</a:t>
            </a:r>
            <a:r>
              <a:rPr lang="ko-KR" altLang="en-US" sz="1400" b="0" i="0" dirty="0" err="1">
                <a:solidFill>
                  <a:srgbClr val="98C379"/>
                </a:solidFill>
                <a:effectLst/>
                <a:latin typeface="Monaco"/>
              </a:rPr>
              <a:t>리액트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"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/&gt;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		);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}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App;</a:t>
            </a:r>
            <a:endParaRPr lang="ko-KR" altLang="en-US" sz="14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A0BB28C-8A75-4335-9608-C3D3A5EEEC6C}"/>
              </a:ext>
            </a:extLst>
          </p:cNvPr>
          <p:cNvSpPr txBox="1">
            <a:spLocks/>
          </p:cNvSpPr>
          <p:nvPr/>
        </p:nvSpPr>
        <p:spPr>
          <a:xfrm>
            <a:off x="6517859" y="1086074"/>
            <a:ext cx="5648201" cy="5193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ko-KR" altLang="en-US" sz="1800" dirty="0"/>
              <a:t>작성한 컴포넌트를 사용하려면</a:t>
            </a:r>
            <a:r>
              <a:rPr lang="en-US" altLang="ko-KR" sz="1800" dirty="0"/>
              <a:t>? </a:t>
            </a:r>
            <a:endParaRPr lang="ko-KR" altLang="en-US" sz="1800" dirty="0"/>
          </a:p>
          <a:p>
            <a:pPr lvl="1"/>
            <a:r>
              <a:rPr lang="en-US" altLang="ko-KR" sz="1600" dirty="0"/>
              <a:t>App.js</a:t>
            </a:r>
            <a:r>
              <a:rPr lang="ko-KR" altLang="en-US" sz="1600" dirty="0"/>
              <a:t>를 열어서 다음과 같이 수정 </a:t>
            </a:r>
            <a:endParaRPr lang="en-US" altLang="ko-KR" sz="1600" dirty="0"/>
          </a:p>
          <a:p>
            <a:pPr lvl="1"/>
            <a:r>
              <a:rPr lang="en-US" altLang="ko-KR" sz="1600" dirty="0"/>
              <a:t>import </a:t>
            </a:r>
            <a:r>
              <a:rPr lang="ko-KR" altLang="en-US" sz="1600" dirty="0"/>
              <a:t>를 통하여 컴포넌트를 불러와</a:t>
            </a:r>
            <a:r>
              <a:rPr lang="en-US" altLang="ko-KR" sz="1600" dirty="0"/>
              <a:t> </a:t>
            </a:r>
            <a:r>
              <a:rPr lang="ko-KR" altLang="en-US" sz="1600" dirty="0"/>
              <a:t>렌더링</a:t>
            </a:r>
            <a:endParaRPr lang="en-US" altLang="ko-KR" sz="1600" dirty="0"/>
          </a:p>
          <a:p>
            <a:pPr lvl="1"/>
            <a:r>
              <a:rPr lang="ko-KR" altLang="en-US" sz="1600" dirty="0"/>
              <a:t>컴포넌트를 작성했다면 일반 태그를 사용하듯 작성하면 됨</a:t>
            </a:r>
            <a:endParaRPr lang="en-US" altLang="ko-KR" sz="1600" dirty="0"/>
          </a:p>
          <a:p>
            <a:pPr lvl="1"/>
            <a:r>
              <a:rPr lang="en-US" altLang="ko-KR" sz="1600" dirty="0"/>
              <a:t>props </a:t>
            </a:r>
            <a:r>
              <a:rPr lang="ko-KR" altLang="en-US" sz="1600" dirty="0"/>
              <a:t>값은 </a:t>
            </a:r>
            <a:r>
              <a:rPr lang="en-US" altLang="ko-KR" sz="1600" dirty="0"/>
              <a:t>name="</a:t>
            </a:r>
            <a:r>
              <a:rPr lang="ko-KR" altLang="en-US" sz="1600" dirty="0" err="1"/>
              <a:t>리액트</a:t>
            </a:r>
            <a:r>
              <a:rPr lang="en-US" altLang="ko-KR" sz="1600" dirty="0"/>
              <a:t>" </a:t>
            </a:r>
            <a:r>
              <a:rPr lang="ko-KR" altLang="en-US" sz="1600" dirty="0"/>
              <a:t>와 같이 태그의 속성을 설정해주는 것 처럼 작성</a:t>
            </a:r>
          </a:p>
        </p:txBody>
      </p:sp>
    </p:spTree>
    <p:extLst>
      <p:ext uri="{BB962C8B-B14F-4D97-AF65-F5344CB8AC3E}">
        <p14:creationId xmlns:p14="http://schemas.microsoft.com/office/powerpoint/2010/main" val="3190819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395FF-C862-4DA2-8F63-EE46A4DC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props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와 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state</a:t>
            </a:r>
            <a:br>
              <a:rPr lang="en-US" altLang="ko-KR" b="1" i="0" dirty="0">
                <a:solidFill>
                  <a:srgbClr val="222222"/>
                </a:solidFill>
                <a:effectLst/>
                <a:latin typeface="Lato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BFE15-30C5-4135-8BC7-3A73D43B9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defaultProps</a:t>
            </a:r>
            <a:r>
              <a:rPr lang="en-US" altLang="ko-KR" dirty="0"/>
              <a:t>: </a:t>
            </a:r>
            <a:r>
              <a:rPr lang="ko-KR" altLang="en-US" dirty="0"/>
              <a:t>실수로 </a:t>
            </a:r>
            <a:r>
              <a:rPr lang="en-US" altLang="ko-KR" dirty="0"/>
              <a:t>props</a:t>
            </a:r>
            <a:r>
              <a:rPr lang="ko-KR" altLang="en-US" dirty="0"/>
              <a:t>를 안</a:t>
            </a:r>
            <a:r>
              <a:rPr lang="en-US" altLang="ko-KR" dirty="0"/>
              <a:t> </a:t>
            </a:r>
            <a:r>
              <a:rPr lang="ko-KR" altLang="en-US" dirty="0"/>
              <a:t>쓰거나 특정 상황에 </a:t>
            </a:r>
            <a:r>
              <a:rPr lang="en-US" altLang="ko-KR" dirty="0"/>
              <a:t>props</a:t>
            </a:r>
            <a:r>
              <a:rPr lang="ko-KR" altLang="en-US" dirty="0"/>
              <a:t>를 의도적으로 비워야 할 때</a:t>
            </a:r>
            <a:r>
              <a:rPr lang="en-US" altLang="ko-KR" dirty="0"/>
              <a:t>props </a:t>
            </a:r>
            <a:r>
              <a:rPr lang="ko-KR" altLang="en-US" dirty="0"/>
              <a:t>의 기본값을 설정하는 것</a:t>
            </a:r>
            <a:endParaRPr lang="en-US" altLang="ko-KR" dirty="0"/>
          </a:p>
          <a:p>
            <a:pPr lvl="1"/>
            <a:r>
              <a:rPr lang="en-US" altLang="ko-KR" dirty="0"/>
              <a:t>EX) &lt;</a:t>
            </a:r>
            <a:r>
              <a:rPr lang="en-US" altLang="ko-KR" dirty="0" err="1"/>
              <a:t>MyName</a:t>
            </a:r>
            <a:r>
              <a:rPr lang="en-US" altLang="ko-KR" dirty="0"/>
              <a:t> /&gt;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/>
              <a:t>name </a:t>
            </a:r>
            <a:r>
              <a:rPr lang="ko-KR" altLang="en-US" dirty="0"/>
              <a:t>값을 생략해버린</a:t>
            </a:r>
            <a:r>
              <a:rPr lang="en-US" altLang="ko-KR" dirty="0"/>
              <a:t> </a:t>
            </a:r>
            <a:r>
              <a:rPr lang="ko-KR" altLang="en-US" dirty="0"/>
              <a:t>경우</a:t>
            </a:r>
            <a:r>
              <a:rPr lang="en-US" altLang="ko-KR" dirty="0"/>
              <a:t>: </a:t>
            </a:r>
            <a:r>
              <a:rPr lang="ko-KR" altLang="en-US" dirty="0"/>
              <a:t>“기본이름” 이 출력</a:t>
            </a:r>
            <a:endParaRPr lang="en-US" altLang="ko-KR" dirty="0"/>
          </a:p>
          <a:p>
            <a:pPr lvl="1"/>
            <a:r>
              <a:rPr lang="en-US" altLang="ko-KR" dirty="0" err="1"/>
              <a:t>defaultProps</a:t>
            </a:r>
            <a:r>
              <a:rPr lang="ko-KR" altLang="en-US" dirty="0"/>
              <a:t>는 다음처럼 별도로도 설정 가능</a:t>
            </a:r>
            <a:r>
              <a:rPr lang="en-US" altLang="ko-KR" dirty="0"/>
              <a:t>(</a:t>
            </a:r>
            <a:r>
              <a:rPr lang="ko-KR" altLang="en-US" dirty="0"/>
              <a:t>함수형 컴포넌트에서 </a:t>
            </a:r>
            <a:r>
              <a:rPr lang="en-US" altLang="ko-KR" dirty="0" err="1"/>
              <a:t>defaultPropas</a:t>
            </a:r>
            <a:r>
              <a:rPr lang="en-US" altLang="ko-KR" dirty="0"/>
              <a:t> </a:t>
            </a:r>
            <a:r>
              <a:rPr lang="ko-KR" altLang="en-US" dirty="0"/>
              <a:t>설정 시 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2E3381-B190-4257-9EC4-FA414D72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44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E0D098-BB1D-4E65-AB13-3F55FA90AF0D}"/>
              </a:ext>
            </a:extLst>
          </p:cNvPr>
          <p:cNvSpPr/>
          <p:nvPr/>
        </p:nvSpPr>
        <p:spPr>
          <a:xfrm>
            <a:off x="2985580" y="2876549"/>
            <a:ext cx="7164577" cy="3813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endParaRPr lang="en-US" altLang="ko-KR" sz="16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 err="1">
                <a:solidFill>
                  <a:srgbClr val="E6C07B"/>
                </a:solidFill>
                <a:effectLst/>
                <a:latin typeface="Monaco"/>
              </a:rPr>
              <a:t>MyName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	static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defaultProps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=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name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'</a:t>
            </a:r>
            <a:r>
              <a:rPr lang="ko-KR" altLang="en-US" sz="1600" b="0" i="0" dirty="0">
                <a:solidFill>
                  <a:srgbClr val="98C379"/>
                </a:solidFill>
                <a:effectLst/>
                <a:latin typeface="Monaco"/>
              </a:rPr>
              <a:t>기본이름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’</a:t>
            </a:r>
            <a:r>
              <a:rPr lang="ko-KR" altLang="en-US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endParaRPr lang="en-US" altLang="ko-KR" sz="16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6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ko-KR" altLang="en-US" sz="1600" b="0" i="0" dirty="0">
                <a:solidFill>
                  <a:srgbClr val="ABB2BF"/>
                </a:solidFill>
                <a:effectLst/>
                <a:latin typeface="Monaco"/>
              </a:rPr>
              <a:t>안녕하세요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! </a:t>
            </a:r>
            <a:r>
              <a:rPr lang="ko-KR" altLang="en-US" sz="1600" b="0" i="0" dirty="0">
                <a:solidFill>
                  <a:srgbClr val="ABB2BF"/>
                </a:solidFill>
                <a:effectLst/>
                <a:latin typeface="Monaco"/>
              </a:rPr>
              <a:t>제 이름은 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&lt;</a:t>
            </a:r>
            <a:r>
              <a:rPr lang="en-US" altLang="ko-KR" sz="1600" b="0" i="0" dirty="0">
                <a:solidFill>
                  <a:srgbClr val="E06C75"/>
                </a:solidFill>
                <a:effectLst/>
                <a:latin typeface="inherit"/>
              </a:rPr>
              <a:t>b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&gt;{this.props.name}&lt;/</a:t>
            </a:r>
            <a:r>
              <a:rPr lang="en-US" altLang="ko-KR" sz="1600" b="0" i="0" dirty="0">
                <a:solidFill>
                  <a:srgbClr val="E06C75"/>
                </a:solidFill>
                <a:effectLst/>
                <a:latin typeface="inherit"/>
              </a:rPr>
              <a:t>b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&gt; </a:t>
            </a:r>
            <a:r>
              <a:rPr lang="ko-KR" altLang="en-US" sz="1600" b="0" i="0" dirty="0">
                <a:solidFill>
                  <a:srgbClr val="ABB2BF"/>
                </a:solidFill>
                <a:effectLst/>
                <a:latin typeface="Monaco"/>
              </a:rPr>
              <a:t>입니다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.</a:t>
            </a:r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		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6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}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MyName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</a:t>
            </a:r>
            <a:endParaRPr lang="ko-KR" altLang="en-US" sz="1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36CD66-2867-4207-A5D1-D60D45FBD510}"/>
              </a:ext>
            </a:extLst>
          </p:cNvPr>
          <p:cNvSpPr/>
          <p:nvPr/>
        </p:nvSpPr>
        <p:spPr>
          <a:xfrm>
            <a:off x="2985581" y="2876549"/>
            <a:ext cx="7164577" cy="3813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endParaRPr lang="en-US" altLang="ko-KR" sz="16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 err="1">
                <a:solidFill>
                  <a:srgbClr val="E6C07B"/>
                </a:solidFill>
                <a:effectLst/>
                <a:latin typeface="Monaco"/>
              </a:rPr>
              <a:t>MyName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6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ko-KR" altLang="en-US" sz="1600" b="0" i="0" dirty="0">
                <a:solidFill>
                  <a:srgbClr val="ABB2BF"/>
                </a:solidFill>
                <a:effectLst/>
                <a:latin typeface="Monaco"/>
              </a:rPr>
              <a:t>안녕하세요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! </a:t>
            </a:r>
            <a:r>
              <a:rPr lang="ko-KR" altLang="en-US" sz="1600" b="0" i="0" dirty="0">
                <a:solidFill>
                  <a:srgbClr val="ABB2BF"/>
                </a:solidFill>
                <a:effectLst/>
                <a:latin typeface="Monaco"/>
              </a:rPr>
              <a:t>제 이름은 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&lt;</a:t>
            </a:r>
            <a:r>
              <a:rPr lang="en-US" altLang="ko-KR" sz="1600" b="0" i="0" dirty="0">
                <a:solidFill>
                  <a:srgbClr val="E06C75"/>
                </a:solidFill>
                <a:effectLst/>
                <a:latin typeface="inherit"/>
              </a:rPr>
              <a:t>b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&gt;{this.props.name}&lt;/</a:t>
            </a:r>
            <a:r>
              <a:rPr lang="en-US" altLang="ko-KR" sz="1600" b="0" i="0" dirty="0">
                <a:solidFill>
                  <a:srgbClr val="E06C75"/>
                </a:solidFill>
                <a:effectLst/>
                <a:latin typeface="inherit"/>
              </a:rPr>
              <a:t>b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&gt; </a:t>
            </a:r>
            <a:r>
              <a:rPr lang="ko-KR" altLang="en-US" sz="1600" b="0" i="0" dirty="0">
                <a:solidFill>
                  <a:srgbClr val="ABB2BF"/>
                </a:solidFill>
                <a:effectLst/>
                <a:latin typeface="Monaco"/>
              </a:rPr>
              <a:t>입니다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.</a:t>
            </a:r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6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}</a:t>
            </a:r>
          </a:p>
          <a:p>
            <a:pPr algn="just"/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MyName.defaultProps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=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name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'</a:t>
            </a:r>
            <a:r>
              <a:rPr lang="ko-KR" altLang="en-US" sz="1600" b="0" i="0" dirty="0">
                <a:solidFill>
                  <a:srgbClr val="98C379"/>
                </a:solidFill>
                <a:effectLst/>
                <a:latin typeface="Monaco"/>
              </a:rPr>
              <a:t>기본이름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’</a:t>
            </a:r>
            <a:r>
              <a:rPr lang="ko-KR" altLang="en-US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endParaRPr lang="en-US" altLang="ko-KR" sz="16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};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MyName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2663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35280-CD10-4378-8385-EACD34805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props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와 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state</a:t>
            </a:r>
            <a:br>
              <a:rPr lang="en-US" altLang="ko-KR" b="1" i="0" dirty="0">
                <a:solidFill>
                  <a:srgbClr val="222222"/>
                </a:solidFill>
                <a:effectLst/>
                <a:latin typeface="Lato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B0B5B1-9AE8-4505-9EB7-4896EC4BE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89" y="1272813"/>
            <a:ext cx="10769499" cy="5193460"/>
          </a:xfrm>
        </p:spPr>
        <p:txBody>
          <a:bodyPr/>
          <a:lstStyle/>
          <a:p>
            <a:r>
              <a:rPr lang="ko-KR" altLang="en-US" dirty="0"/>
              <a:t>함수형 컴포넌트</a:t>
            </a:r>
          </a:p>
          <a:p>
            <a:pPr lvl="1"/>
            <a:r>
              <a:rPr lang="ko-KR" altLang="en-US" dirty="0"/>
              <a:t>단순히 </a:t>
            </a:r>
            <a:r>
              <a:rPr lang="en-US" altLang="ko-KR" dirty="0"/>
              <a:t>props</a:t>
            </a:r>
            <a:r>
              <a:rPr lang="ko-KR" altLang="en-US" dirty="0"/>
              <a:t>만 받아와서 보여주기만 하는 컴포넌트의 경우엔 더 간편한 문법 사용 가능 </a:t>
            </a:r>
            <a:endParaRPr lang="en-US" altLang="ko-KR" dirty="0"/>
          </a:p>
          <a:p>
            <a:pPr lvl="1"/>
            <a:r>
              <a:rPr lang="ko-KR" altLang="en-US" dirty="0"/>
              <a:t>함수형태로 작성하는 것 방법</a:t>
            </a:r>
            <a:endParaRPr lang="en-US" altLang="ko-KR" dirty="0"/>
          </a:p>
          <a:p>
            <a:pPr lvl="1"/>
            <a:r>
              <a:rPr lang="ko-KR" altLang="en-US" dirty="0"/>
              <a:t>함수형 컴포넌트와 클래스형 컴포넌트의 주요 차이점은</a:t>
            </a:r>
            <a:r>
              <a:rPr lang="en-US" altLang="ko-KR" dirty="0"/>
              <a:t> state </a:t>
            </a:r>
            <a:r>
              <a:rPr lang="ko-KR" altLang="en-US" dirty="0"/>
              <a:t>와 </a:t>
            </a:r>
            <a:r>
              <a:rPr lang="en-US" altLang="ko-KR" dirty="0" err="1"/>
              <a:t>LifeCycle</a:t>
            </a:r>
            <a:r>
              <a:rPr lang="en-US" altLang="ko-KR" dirty="0"/>
              <a:t> </a:t>
            </a:r>
            <a:r>
              <a:rPr lang="ko-KR" altLang="en-US" dirty="0"/>
              <a:t>이 빠져 있다는 점</a:t>
            </a:r>
            <a:endParaRPr lang="en-US" altLang="ko-KR" dirty="0"/>
          </a:p>
          <a:p>
            <a:pPr lvl="2"/>
            <a:r>
              <a:rPr lang="ko-KR" altLang="en-US" dirty="0"/>
              <a:t>컴포넌트 초기 마운트가 미세하게 빠르고</a:t>
            </a:r>
            <a:r>
              <a:rPr lang="en-US" altLang="ko-KR" dirty="0"/>
              <a:t> </a:t>
            </a:r>
            <a:r>
              <a:rPr lang="ko-KR" altLang="en-US" dirty="0"/>
              <a:t>메모리 자원을 덜 사용</a:t>
            </a:r>
            <a:endParaRPr lang="en-US" altLang="ko-KR" dirty="0"/>
          </a:p>
          <a:p>
            <a:pPr lvl="2"/>
            <a:r>
              <a:rPr lang="ko-KR" altLang="en-US" dirty="0"/>
              <a:t>컴포넌트를 무수히 많이 렌더링 하게 되는게 아니라면 성능적으로 큰 차이는 없음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368810-A059-4303-8D5B-25258E01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45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54F91F-E35F-422C-A7D6-21340B689A2A}"/>
              </a:ext>
            </a:extLst>
          </p:cNvPr>
          <p:cNvSpPr/>
          <p:nvPr/>
        </p:nvSpPr>
        <p:spPr>
          <a:xfrm>
            <a:off x="1512698" y="3914775"/>
            <a:ext cx="7974202" cy="27553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React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endParaRPr lang="en-US" altLang="ko-KR" sz="16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const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MyName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= (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{ name }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) =&gt; {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6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ko-KR" altLang="en-US" sz="1600" b="0" i="0" dirty="0">
                <a:solidFill>
                  <a:srgbClr val="ABB2BF"/>
                </a:solidFill>
                <a:effectLst/>
                <a:latin typeface="Monaco"/>
              </a:rPr>
              <a:t>안녕하세요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! </a:t>
            </a:r>
            <a:r>
              <a:rPr lang="ko-KR" altLang="en-US" sz="1600" b="0" i="0" dirty="0">
                <a:solidFill>
                  <a:srgbClr val="ABB2BF"/>
                </a:solidFill>
                <a:effectLst/>
                <a:latin typeface="Monaco"/>
              </a:rPr>
              <a:t>제 이름은 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&lt;</a:t>
            </a:r>
            <a:r>
              <a:rPr lang="en-US" altLang="ko-KR" sz="1600" b="0" i="0" dirty="0">
                <a:solidFill>
                  <a:srgbClr val="E06C75"/>
                </a:solidFill>
                <a:effectLst/>
                <a:latin typeface="inherit"/>
              </a:rPr>
              <a:t>b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&gt;{this.props.name}&lt;/</a:t>
            </a:r>
            <a:r>
              <a:rPr lang="en-US" altLang="ko-KR" sz="1600" b="0" i="0" dirty="0">
                <a:solidFill>
                  <a:srgbClr val="E06C75"/>
                </a:solidFill>
                <a:effectLst/>
                <a:latin typeface="inherit"/>
              </a:rPr>
              <a:t>b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&gt; </a:t>
            </a:r>
            <a:r>
              <a:rPr lang="ko-KR" altLang="en-US" sz="1600" b="0" i="0" dirty="0">
                <a:solidFill>
                  <a:srgbClr val="ABB2BF"/>
                </a:solidFill>
                <a:effectLst/>
                <a:latin typeface="Monaco"/>
              </a:rPr>
              <a:t>입니다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.</a:t>
            </a:r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		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6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};</a:t>
            </a:r>
          </a:p>
          <a:p>
            <a:pPr algn="just"/>
            <a:endParaRPr lang="en-US" altLang="ko-KR" sz="16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MyName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96366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E6C79-9D59-4422-9A29-B611AF3D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3"/>
              </a:rPr>
              <a:t>props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3"/>
              </a:rPr>
              <a:t>와 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3"/>
              </a:rPr>
              <a:t>state</a:t>
            </a:r>
            <a:br>
              <a:rPr lang="en-US" altLang="ko-KR" b="1" i="0" dirty="0">
                <a:solidFill>
                  <a:srgbClr val="222222"/>
                </a:solidFill>
                <a:effectLst/>
                <a:latin typeface="Lato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378FCC-65B2-4662-B123-CC97B7BE6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95" y="1358538"/>
            <a:ext cx="6264880" cy="5193460"/>
          </a:xfrm>
        </p:spPr>
        <p:txBody>
          <a:bodyPr>
            <a:normAutofit/>
          </a:bodyPr>
          <a:lstStyle/>
          <a:p>
            <a:r>
              <a:rPr lang="en-US" altLang="ko-KR" dirty="0"/>
              <a:t>state</a:t>
            </a:r>
          </a:p>
          <a:p>
            <a:pPr lvl="1"/>
            <a:r>
              <a:rPr lang="ko-KR" altLang="en-US" dirty="0"/>
              <a:t>동적인 데이터를 다룰 때 사용 </a:t>
            </a:r>
            <a:endParaRPr lang="en-US" altLang="ko-KR" dirty="0"/>
          </a:p>
          <a:p>
            <a:pPr lvl="1"/>
            <a:r>
              <a:rPr lang="ko-KR" altLang="en-US" dirty="0"/>
              <a:t>새로운 컴포넌트를 작성해보자</a:t>
            </a:r>
            <a:r>
              <a:rPr lang="en-US" altLang="ko-KR" dirty="0"/>
              <a:t>!!</a:t>
            </a:r>
          </a:p>
          <a:p>
            <a:pPr lvl="1"/>
            <a:r>
              <a:rPr lang="en-US" altLang="ko-KR" dirty="0"/>
              <a:t>counter.js </a:t>
            </a:r>
            <a:r>
              <a:rPr lang="ko-KR" altLang="en-US" dirty="0"/>
              <a:t>라는 파일을 생성해서 다음과 같이 코딩</a:t>
            </a:r>
            <a:endParaRPr lang="en-US" altLang="ko-KR" dirty="0"/>
          </a:p>
          <a:p>
            <a:pPr lvl="1"/>
            <a:r>
              <a:rPr lang="ko-KR" altLang="en-US" dirty="0"/>
              <a:t>컴포넌트의 </a:t>
            </a:r>
            <a:r>
              <a:rPr lang="en-US" altLang="ko-KR" dirty="0"/>
              <a:t>state </a:t>
            </a:r>
            <a:r>
              <a:rPr lang="ko-KR" altLang="en-US" dirty="0"/>
              <a:t>를 정의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class fields </a:t>
            </a:r>
            <a:r>
              <a:rPr lang="ko-KR" altLang="en-US" dirty="0"/>
              <a:t>문법을 사용해서 정의</a:t>
            </a:r>
            <a:r>
              <a:rPr lang="en-US" altLang="ko-KR" dirty="0"/>
              <a:t>(</a:t>
            </a:r>
            <a:r>
              <a:rPr lang="ko-KR" altLang="en-US" dirty="0"/>
              <a:t>오른쪽 코드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5E8211-2BA1-4206-A633-0EFBF138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46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87A584-4329-4BD8-93B4-79AEED4A7E8E}"/>
              </a:ext>
            </a:extLst>
          </p:cNvPr>
          <p:cNvSpPr/>
          <p:nvPr/>
        </p:nvSpPr>
        <p:spPr>
          <a:xfrm>
            <a:off x="6267450" y="981076"/>
            <a:ext cx="5798156" cy="5800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Counter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state =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Monaco"/>
              </a:rPr>
              <a:t>number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Monaco"/>
              </a:rPr>
              <a:t>0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handleIncrease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= 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()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=&gt;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.setState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({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Monaco"/>
              </a:rPr>
              <a:t>number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4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.state.number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+ 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Monaco"/>
              </a:rPr>
              <a:t>1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});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handleDecrease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= 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()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=&gt;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.setState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({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Monaco"/>
              </a:rPr>
              <a:t>number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4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.state.number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- 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Monaco"/>
              </a:rPr>
              <a:t>1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});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h1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카운터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h1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값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: {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this.state.number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button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400" b="0" i="0" dirty="0" err="1">
                <a:solidFill>
                  <a:srgbClr val="D19A66"/>
                </a:solidFill>
                <a:effectLst/>
                <a:latin typeface="inherit"/>
              </a:rPr>
              <a:t>onClick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{</a:t>
            </a:r>
            <a:r>
              <a:rPr lang="en-US" altLang="ko-KR" sz="1400" b="0" i="0" dirty="0" err="1">
                <a:solidFill>
                  <a:srgbClr val="98C379"/>
                </a:solidFill>
                <a:effectLst/>
                <a:latin typeface="inherit"/>
              </a:rPr>
              <a:t>this.handleIncrease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}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+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button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button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400" b="0" i="0" dirty="0" err="1">
                <a:solidFill>
                  <a:srgbClr val="D19A66"/>
                </a:solidFill>
                <a:effectLst/>
                <a:latin typeface="inherit"/>
              </a:rPr>
              <a:t>onClick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{</a:t>
            </a:r>
            <a:r>
              <a:rPr lang="en-US" altLang="ko-KR" sz="1400" b="0" i="0" dirty="0" err="1">
                <a:solidFill>
                  <a:srgbClr val="98C379"/>
                </a:solidFill>
                <a:effectLst/>
                <a:latin typeface="inherit"/>
              </a:rPr>
              <a:t>this.handleDecrease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}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-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button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inherit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App;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73412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7F9C6-7188-41A2-985D-C1E49F08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3"/>
              </a:rPr>
              <a:t>props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3"/>
              </a:rPr>
              <a:t>와 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3"/>
              </a:rPr>
              <a:t>state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1A2EA7-F503-4540-BB6C-14CFC6B69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class fields</a:t>
            </a:r>
            <a:r>
              <a:rPr lang="ko-KR" altLang="en-US" dirty="0"/>
              <a:t>를 사용하지 않는다면 아래와 같이 구현</a:t>
            </a:r>
            <a:endParaRPr lang="en-US" altLang="ko-KR" dirty="0"/>
          </a:p>
          <a:p>
            <a:pPr lvl="1"/>
            <a:r>
              <a:rPr lang="en-US" altLang="ko-KR" dirty="0"/>
              <a:t>class fields</a:t>
            </a:r>
            <a:r>
              <a:rPr lang="ko-KR" altLang="en-US" dirty="0"/>
              <a:t>를 사용하는 것은 편의 때문 </a:t>
            </a:r>
            <a:endParaRPr lang="en-US" altLang="ko-KR" dirty="0"/>
          </a:p>
          <a:p>
            <a:pPr lvl="1"/>
            <a:r>
              <a:rPr lang="ko-KR" altLang="en-US" dirty="0"/>
              <a:t>앞 </a:t>
            </a:r>
            <a:r>
              <a:rPr lang="en-US" altLang="ko-KR" dirty="0"/>
              <a:t>PPT</a:t>
            </a:r>
            <a:r>
              <a:rPr lang="ko-KR" altLang="en-US" dirty="0"/>
              <a:t>의 코드와 비교해보면 </a:t>
            </a:r>
            <a:r>
              <a:rPr lang="en-US" altLang="ko-KR" dirty="0"/>
              <a:t>constructor</a:t>
            </a:r>
            <a:r>
              <a:rPr lang="ko-KR" altLang="en-US" dirty="0"/>
              <a:t>에 넣는 것 보다는 단순하고 편함</a:t>
            </a:r>
            <a:endParaRPr lang="en-US" altLang="ko-KR" dirty="0"/>
          </a:p>
          <a:p>
            <a:pPr lvl="1"/>
            <a:r>
              <a:rPr lang="ko-KR" altLang="en-US" dirty="0"/>
              <a:t>코드의 </a:t>
            </a:r>
            <a:r>
              <a:rPr lang="en-US" altLang="ko-KR" dirty="0"/>
              <a:t>constructor</a:t>
            </a:r>
            <a:r>
              <a:rPr lang="ko-KR" altLang="en-US" dirty="0"/>
              <a:t>에서 </a:t>
            </a:r>
            <a:r>
              <a:rPr lang="en-US" altLang="ko-KR" dirty="0"/>
              <a:t>super(props)</a:t>
            </a:r>
            <a:r>
              <a:rPr lang="ko-KR" altLang="en-US" dirty="0"/>
              <a:t>를 호출한 이유</a:t>
            </a:r>
            <a:r>
              <a:rPr lang="en-US" altLang="ko-KR" dirty="0"/>
              <a:t>: </a:t>
            </a:r>
            <a:r>
              <a:rPr lang="ko-KR" altLang="en-US" dirty="0"/>
              <a:t>우리가 컴포넌트를 만들게 되면서</a:t>
            </a:r>
            <a:r>
              <a:rPr lang="en-US" altLang="ko-KR" dirty="0"/>
              <a:t>, Component</a:t>
            </a:r>
            <a:r>
              <a:rPr lang="ko-KR" altLang="en-US" dirty="0"/>
              <a:t>를 상속했으며</a:t>
            </a:r>
            <a:r>
              <a:rPr lang="en-US" altLang="ko-KR" dirty="0"/>
              <a:t> constructor</a:t>
            </a:r>
            <a:r>
              <a:rPr lang="ko-KR" altLang="en-US" dirty="0"/>
              <a:t>를 작성하게 되면 기존의 클래스 생성자를 덮어쓰게 됨</a:t>
            </a:r>
            <a:endParaRPr lang="en-US" altLang="ko-KR" dirty="0"/>
          </a:p>
          <a:p>
            <a:pPr lvl="2"/>
            <a:r>
              <a:rPr lang="ko-KR" altLang="en-US" dirty="0"/>
              <a:t>따라서</a:t>
            </a:r>
            <a:r>
              <a:rPr lang="en-US" altLang="ko-KR" dirty="0"/>
              <a:t> </a:t>
            </a:r>
            <a:r>
              <a:rPr lang="ko-KR" altLang="en-US" dirty="0" err="1"/>
              <a:t>리액트</a:t>
            </a:r>
            <a:r>
              <a:rPr lang="ko-KR" altLang="en-US" dirty="0"/>
              <a:t> 컴포넌트가 지니고있던 생성자를 </a:t>
            </a:r>
            <a:r>
              <a:rPr lang="en-US" altLang="ko-KR" dirty="0"/>
              <a:t>super</a:t>
            </a:r>
            <a:r>
              <a:rPr lang="ko-KR" altLang="en-US" dirty="0"/>
              <a:t>를 통하여 미리 실행하고</a:t>
            </a:r>
            <a:r>
              <a:rPr lang="en-US" altLang="ko-KR" dirty="0"/>
              <a:t> </a:t>
            </a:r>
            <a:r>
              <a:rPr lang="ko-KR" altLang="en-US" dirty="0"/>
              <a:t>그 다음에 </a:t>
            </a:r>
            <a:r>
              <a:rPr lang="en-US" altLang="ko-KR" dirty="0"/>
              <a:t>state </a:t>
            </a:r>
            <a:r>
              <a:rPr lang="ko-KR" altLang="en-US" dirty="0"/>
              <a:t>설정을 해주는 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21EA1D-04A2-4E1A-BC10-F1048BBA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47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487EDE-A7DA-47F8-90D6-8999E7A42D47}"/>
              </a:ext>
            </a:extLst>
          </p:cNvPr>
          <p:cNvSpPr/>
          <p:nvPr/>
        </p:nvSpPr>
        <p:spPr>
          <a:xfrm>
            <a:off x="2941448" y="3926693"/>
            <a:ext cx="5916802" cy="2763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E6C07B"/>
                </a:solidFill>
                <a:effectLst/>
                <a:latin typeface="inherit"/>
              </a:rPr>
              <a:t>Counter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6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constructor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(props)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super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(props);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.state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= {</a:t>
            </a:r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			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number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0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}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	...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}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3803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21DAE-B9F3-4D60-B1E9-5BB9286B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props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와 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state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2808C9-F0C1-479A-B8BB-1E13F2B7E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89" y="1101363"/>
            <a:ext cx="10769499" cy="5193460"/>
          </a:xfrm>
        </p:spPr>
        <p:txBody>
          <a:bodyPr/>
          <a:lstStyle/>
          <a:p>
            <a:r>
              <a:rPr lang="ko-KR" altLang="en-US" dirty="0"/>
              <a:t>메소드 작성 </a:t>
            </a:r>
          </a:p>
          <a:p>
            <a:pPr lvl="1"/>
            <a:r>
              <a:rPr lang="ko-KR" altLang="en-US" dirty="0"/>
              <a:t>컴포넌트에 메소드 작성</a:t>
            </a:r>
            <a:r>
              <a:rPr lang="en-US" altLang="ko-KR" dirty="0"/>
              <a:t>: </a:t>
            </a:r>
            <a:r>
              <a:rPr lang="ko-KR" altLang="en-US" dirty="0"/>
              <a:t>왼쪽 코드와 오른쪽 코드 형식 모두 사용 가능</a:t>
            </a:r>
            <a:endParaRPr lang="en-US" altLang="ko-KR" dirty="0"/>
          </a:p>
          <a:p>
            <a:pPr lvl="1"/>
            <a:r>
              <a:rPr lang="ko-KR" altLang="en-US" dirty="0"/>
              <a:t>그러나 오른쪽 코드처럼 작성하면 버튼에서 클릭이벤트가 발생 </a:t>
            </a:r>
            <a:r>
              <a:rPr lang="ko-KR" altLang="en-US" dirty="0" err="1"/>
              <a:t>했을때</a:t>
            </a:r>
            <a:r>
              <a:rPr lang="en-US" altLang="ko-KR" dirty="0"/>
              <a:t> this</a:t>
            </a:r>
            <a:r>
              <a:rPr lang="ko-KR" altLang="en-US" dirty="0"/>
              <a:t>가 </a:t>
            </a:r>
            <a:r>
              <a:rPr lang="en-US" altLang="ko-KR" dirty="0"/>
              <a:t>undefined </a:t>
            </a:r>
            <a:r>
              <a:rPr lang="ko-KR" altLang="en-US" dirty="0"/>
              <a:t>로 나타나서 제대로 처리되지 않게 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이는 함수가 버튼의 클릭이벤트로 전달이 되는 과정에서 “</a:t>
            </a:r>
            <a:r>
              <a:rPr lang="en-US" altLang="ko-KR" dirty="0"/>
              <a:t>this” </a:t>
            </a:r>
            <a:r>
              <a:rPr lang="ko-KR" altLang="en-US" dirty="0"/>
              <a:t>와의 연결이 끊겨 버리기 때문</a:t>
            </a:r>
            <a:endParaRPr lang="en-US" altLang="ko-KR" dirty="0"/>
          </a:p>
          <a:p>
            <a:pPr lvl="2"/>
            <a:r>
              <a:rPr lang="ko-KR" altLang="en-US" dirty="0"/>
              <a:t>이를 해결하기 위해 </a:t>
            </a:r>
            <a:r>
              <a:rPr lang="en-US" altLang="ko-KR" dirty="0"/>
              <a:t>constructor</a:t>
            </a:r>
            <a:r>
              <a:rPr lang="ko-KR" altLang="en-US" dirty="0"/>
              <a:t>에서 우측 하단의 코드처럼 작성하거나</a:t>
            </a:r>
            <a:r>
              <a:rPr lang="en-US" altLang="ko-KR" dirty="0"/>
              <a:t> </a:t>
            </a:r>
            <a:r>
              <a:rPr lang="ko-KR" altLang="en-US" dirty="0"/>
              <a:t>왼쪽 코드와 같은 화살표 함수 형태로 하면 </a:t>
            </a:r>
            <a:r>
              <a:rPr lang="en-US" altLang="ko-KR" dirty="0"/>
              <a:t>this</a:t>
            </a:r>
            <a:r>
              <a:rPr lang="ko-KR" altLang="en-US" dirty="0"/>
              <a:t>로의 연결이 풀리는 것을 방지함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6D7187-A79D-46A9-A8D3-A1AAE906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48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F0DC68-9A88-4666-9F3F-2DF3A548C326}"/>
              </a:ext>
            </a:extLst>
          </p:cNvPr>
          <p:cNvSpPr/>
          <p:nvPr/>
        </p:nvSpPr>
        <p:spPr>
          <a:xfrm>
            <a:off x="1045973" y="3543300"/>
            <a:ext cx="4507102" cy="2489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	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handleIncrease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= 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()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=&gt;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.setState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({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number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6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.state.number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+ 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1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});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handleDecrease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= 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inherit"/>
              </a:rPr>
              <a:t>()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=&gt;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.setState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({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number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6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.state.number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- 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1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});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CDBFED-E5AB-4F04-BDFE-7A4F910A48DD}"/>
              </a:ext>
            </a:extLst>
          </p:cNvPr>
          <p:cNvSpPr/>
          <p:nvPr/>
        </p:nvSpPr>
        <p:spPr>
          <a:xfrm>
            <a:off x="6091891" y="3533774"/>
            <a:ext cx="4852697" cy="2422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	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handleIncrease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() {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.setState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({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number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6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.state.number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+ 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1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});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handleDecrease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() {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.setState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({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number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6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.state.number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- 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1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});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E5F531-F519-489B-BF3B-05675E1F5EE0}"/>
              </a:ext>
            </a:extLst>
          </p:cNvPr>
          <p:cNvSpPr/>
          <p:nvPr/>
        </p:nvSpPr>
        <p:spPr>
          <a:xfrm>
            <a:off x="6091891" y="5471511"/>
            <a:ext cx="5231003" cy="13085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constructor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(props)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super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(props);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.handleIncrease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= </a:t>
            </a:r>
            <a:r>
              <a:rPr lang="en-US" altLang="ko-KR" sz="16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.handleIncrease.bind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(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.handleDecrease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= </a:t>
            </a:r>
            <a:r>
              <a:rPr lang="en-US" altLang="ko-KR" sz="16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.handleDecrease.bind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(</a:t>
            </a:r>
            <a:r>
              <a:rPr lang="en-US" altLang="ko-KR" sz="1600" b="0" i="0" dirty="0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911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3BC72-95BC-4327-BABF-842C3056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props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와 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state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0A6C11-7063-455C-B338-2E7B0F7F8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4312" y="1358538"/>
            <a:ext cx="11550186" cy="5193460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메소드에 들어있는 </a:t>
            </a:r>
            <a:r>
              <a:rPr lang="en-US" altLang="ko-KR" sz="1800" dirty="0" err="1"/>
              <a:t>setState</a:t>
            </a:r>
            <a:r>
              <a:rPr lang="en-US" altLang="ko-KR" sz="1800" dirty="0"/>
              <a:t> </a:t>
            </a:r>
            <a:r>
              <a:rPr lang="ko-KR" altLang="en-US" sz="1800" dirty="0"/>
              <a:t>함수</a:t>
            </a:r>
            <a:endParaRPr lang="en-US" altLang="ko-KR" sz="1800" dirty="0"/>
          </a:p>
          <a:p>
            <a:pPr lvl="1"/>
            <a:r>
              <a:rPr lang="en-US" altLang="ko-KR" sz="1600" dirty="0"/>
              <a:t>State</a:t>
            </a:r>
            <a:r>
              <a:rPr lang="ko-KR" altLang="en-US" sz="1600" dirty="0"/>
              <a:t>에 있는 값을 바꾸기 위해서는</a:t>
            </a:r>
            <a:r>
              <a:rPr lang="en-US" altLang="ko-KR" sz="1600" dirty="0"/>
              <a:t> </a:t>
            </a:r>
            <a:r>
              <a:rPr lang="en-US" altLang="ko-KR" sz="1600" dirty="0" err="1"/>
              <a:t>this.setState</a:t>
            </a:r>
            <a:r>
              <a:rPr lang="ko-KR" altLang="en-US" sz="1600" dirty="0"/>
              <a:t>를 무조건 거쳐야 함</a:t>
            </a:r>
            <a:r>
              <a:rPr lang="en-US" altLang="ko-KR" sz="1600" dirty="0"/>
              <a:t> </a:t>
            </a:r>
          </a:p>
          <a:p>
            <a:pPr lvl="1"/>
            <a:r>
              <a:rPr lang="ko-KR" altLang="en-US" sz="1600" dirty="0" err="1"/>
              <a:t>리액트에서는</a:t>
            </a:r>
            <a:r>
              <a:rPr lang="en-US" altLang="ko-KR" sz="1600" dirty="0"/>
              <a:t> </a:t>
            </a:r>
            <a:r>
              <a:rPr lang="ko-KR" altLang="en-US" sz="1600" dirty="0"/>
              <a:t>이 함수가 호출되면 컴포넌트가 </a:t>
            </a:r>
            <a:r>
              <a:rPr lang="ko-KR" altLang="en-US" sz="1600" dirty="0" err="1"/>
              <a:t>리렌더링</a:t>
            </a:r>
            <a:r>
              <a:rPr lang="ko-KR" altLang="en-US" sz="1600" dirty="0"/>
              <a:t> 되도록 설계</a:t>
            </a:r>
            <a:endParaRPr lang="en-US" altLang="ko-KR" sz="1600" dirty="0"/>
          </a:p>
          <a:p>
            <a:pPr lvl="1"/>
            <a:r>
              <a:rPr lang="en-US" altLang="ko-KR" sz="1600" dirty="0" err="1"/>
              <a:t>setState</a:t>
            </a:r>
            <a:r>
              <a:rPr lang="ko-KR" altLang="en-US" sz="1600" dirty="0"/>
              <a:t>는</a:t>
            </a:r>
            <a:r>
              <a:rPr lang="en-US" altLang="ko-KR" sz="1600" dirty="0"/>
              <a:t> </a:t>
            </a:r>
            <a:r>
              <a:rPr lang="ko-KR" altLang="en-US" sz="1600" dirty="0"/>
              <a:t>객체로 전달되는 값만 업데이트</a:t>
            </a:r>
            <a:endParaRPr lang="en-US" altLang="ko-KR" sz="1600" dirty="0"/>
          </a:p>
          <a:p>
            <a:pPr lvl="1"/>
            <a:r>
              <a:rPr lang="en-US" altLang="ko-KR" sz="1600" dirty="0"/>
              <a:t>state</a:t>
            </a:r>
            <a:r>
              <a:rPr lang="ko-KR" altLang="en-US" sz="1600" dirty="0"/>
              <a:t>에 </a:t>
            </a:r>
            <a:r>
              <a:rPr lang="en-US" altLang="ko-KR" sz="1600" dirty="0"/>
              <a:t>number </a:t>
            </a:r>
            <a:r>
              <a:rPr lang="ko-KR" altLang="en-US" sz="1600" dirty="0"/>
              <a:t>이외의 값이 있다고 가정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en-US" altLang="ko-KR" sz="1600" dirty="0" err="1"/>
              <a:t>this.setState</a:t>
            </a:r>
            <a:r>
              <a:rPr lang="en-US" altLang="ko-KR" sz="1600" dirty="0"/>
              <a:t>({ number: 1 }); </a:t>
            </a:r>
            <a:r>
              <a:rPr lang="ko-KR" altLang="en-US" sz="1600" dirty="0"/>
              <a:t>을 하게 된다면</a:t>
            </a:r>
            <a:r>
              <a:rPr lang="en-US" altLang="ko-KR" sz="1600" dirty="0"/>
              <a:t> foo</a:t>
            </a:r>
            <a:r>
              <a:rPr lang="ko-KR" altLang="en-US" sz="1600" dirty="0"/>
              <a:t>는 그대로 남고</a:t>
            </a:r>
            <a:r>
              <a:rPr lang="en-US" altLang="ko-KR" sz="1600" dirty="0"/>
              <a:t>, number </a:t>
            </a:r>
            <a:r>
              <a:rPr lang="ko-KR" altLang="en-US" sz="1600" dirty="0"/>
              <a:t>값만 업데이트 </a:t>
            </a:r>
          </a:p>
          <a:p>
            <a:pPr lvl="1"/>
            <a:r>
              <a:rPr lang="en-US" altLang="ko-KR" sz="1600" dirty="0" err="1"/>
              <a:t>setState</a:t>
            </a:r>
            <a:r>
              <a:rPr lang="ko-KR" altLang="en-US" sz="1600" dirty="0"/>
              <a:t>의 문제점</a:t>
            </a:r>
            <a:r>
              <a:rPr lang="en-US" altLang="ko-KR" sz="1600" dirty="0"/>
              <a:t>: </a:t>
            </a:r>
            <a:r>
              <a:rPr lang="ko-KR" altLang="en-US" sz="1600" dirty="0"/>
              <a:t>객체의 깊숙한 곳까지 확인 불가능</a:t>
            </a:r>
            <a:r>
              <a:rPr lang="en-US" altLang="ko-KR" sz="1600" dirty="0"/>
              <a:t>, EX) state</a:t>
            </a:r>
            <a:r>
              <a:rPr lang="ko-KR" altLang="en-US" sz="1600" dirty="0"/>
              <a:t>가 우상단과 같이 설정</a:t>
            </a:r>
            <a:endParaRPr lang="en-US" altLang="ko-KR" sz="1600" dirty="0"/>
          </a:p>
          <a:p>
            <a:pPr lvl="1"/>
            <a:endParaRPr lang="en-US" altLang="ko-KR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C78EF3-A58D-4AC8-8419-DDDD044A6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49</a:t>
            </a:fld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89BAC94-1889-4216-BAE1-FDFA6776F3F1}"/>
              </a:ext>
            </a:extLst>
          </p:cNvPr>
          <p:cNvSpPr txBox="1">
            <a:spLocks/>
          </p:cNvSpPr>
          <p:nvPr/>
        </p:nvSpPr>
        <p:spPr>
          <a:xfrm>
            <a:off x="274503" y="5950883"/>
            <a:ext cx="5962650" cy="7392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ko-KR" altLang="en-US" dirty="0"/>
              <a:t>왼쪽 방식으로는 </a:t>
            </a:r>
            <a:r>
              <a:rPr lang="en-US" altLang="ko-KR" dirty="0" err="1"/>
              <a:t>foobar</a:t>
            </a:r>
            <a:r>
              <a:rPr lang="en-US" altLang="ko-KR" dirty="0"/>
              <a:t> </a:t>
            </a:r>
            <a:r>
              <a:rPr lang="ko-KR" altLang="en-US" dirty="0"/>
              <a:t>값이 업데이트 되지 않음</a:t>
            </a:r>
            <a:endParaRPr lang="en-US" altLang="ko-KR" dirty="0"/>
          </a:p>
          <a:p>
            <a:pPr lvl="1"/>
            <a:r>
              <a:rPr lang="ko-KR" altLang="en-US" dirty="0"/>
              <a:t>오른쪽 방식은 기존의 </a:t>
            </a:r>
            <a:r>
              <a:rPr lang="en-US" altLang="ko-KR" dirty="0"/>
              <a:t>foo </a:t>
            </a:r>
            <a:r>
              <a:rPr lang="ko-KR" altLang="en-US" dirty="0"/>
              <a:t>객체가 변경됨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9B50EC-12ED-4F18-A3E4-C0761C330651}"/>
              </a:ext>
            </a:extLst>
          </p:cNvPr>
          <p:cNvSpPr/>
          <p:nvPr/>
        </p:nvSpPr>
        <p:spPr>
          <a:xfrm>
            <a:off x="7575904" y="1768789"/>
            <a:ext cx="2325877" cy="17498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state =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number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0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,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foo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bar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0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,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 err="1">
                <a:solidFill>
                  <a:srgbClr val="D19A66"/>
                </a:solidFill>
                <a:effectLst/>
                <a:latin typeface="Monaco"/>
              </a:rPr>
              <a:t>foobar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1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}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FC0EE3-53D9-40FB-BD78-BE2EDC9608CE}"/>
              </a:ext>
            </a:extLst>
          </p:cNvPr>
          <p:cNvSpPr/>
          <p:nvPr/>
        </p:nvSpPr>
        <p:spPr>
          <a:xfrm>
            <a:off x="5074214" y="2504674"/>
            <a:ext cx="2325877" cy="1047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state =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number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0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,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foo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600" b="0" i="0" dirty="0">
                <a:solidFill>
                  <a:srgbClr val="98C379"/>
                </a:solidFill>
                <a:effectLst/>
                <a:latin typeface="Monaco"/>
              </a:rPr>
              <a:t>'bar’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C7A659-496E-4A06-AE6C-D1F988CC29F4}"/>
              </a:ext>
            </a:extLst>
          </p:cNvPr>
          <p:cNvSpPr/>
          <p:nvPr/>
        </p:nvSpPr>
        <p:spPr>
          <a:xfrm>
            <a:off x="919405" y="4393813"/>
            <a:ext cx="2325877" cy="1325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.setState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({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foo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 err="1">
                <a:solidFill>
                  <a:srgbClr val="D19A66"/>
                </a:solidFill>
                <a:effectLst/>
                <a:latin typeface="Monaco"/>
              </a:rPr>
              <a:t>foobar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2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})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E9A7D4-63A0-4AE2-AEB7-70142B6D816B}"/>
              </a:ext>
            </a:extLst>
          </p:cNvPr>
          <p:cNvSpPr/>
          <p:nvPr/>
        </p:nvSpPr>
        <p:spPr>
          <a:xfrm>
            <a:off x="3478738" y="4428524"/>
            <a:ext cx="2325877" cy="14844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number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0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,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foo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 err="1">
                <a:solidFill>
                  <a:srgbClr val="D19A66"/>
                </a:solidFill>
                <a:effectLst/>
                <a:latin typeface="Monaco"/>
              </a:rPr>
              <a:t>foobar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2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  <a:endParaRPr lang="ko-KR" altLang="en-US" sz="160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17F2682-8B7A-4588-B192-A974BFA297D2}"/>
              </a:ext>
            </a:extLst>
          </p:cNvPr>
          <p:cNvSpPr txBox="1">
            <a:spLocks/>
          </p:cNvSpPr>
          <p:nvPr/>
        </p:nvSpPr>
        <p:spPr>
          <a:xfrm>
            <a:off x="6974732" y="5452467"/>
            <a:ext cx="5182684" cy="1366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>
              <a:lnSpc>
                <a:spcPct val="120000"/>
              </a:lnSpc>
            </a:pPr>
            <a:r>
              <a:rPr lang="ko-KR" altLang="en-US" sz="1200" dirty="0"/>
              <a:t>위 코드를 사용해야 함</a:t>
            </a:r>
            <a:r>
              <a:rPr lang="en-US" altLang="ko-KR" sz="1200" dirty="0"/>
              <a:t>, … </a:t>
            </a:r>
            <a:r>
              <a:rPr lang="ko-KR" altLang="en-US" sz="1200" dirty="0"/>
              <a:t>은 자바스크립트의 전개 연산자 </a:t>
            </a:r>
            <a:r>
              <a:rPr lang="en-US" altLang="ko-KR" sz="1200" dirty="0"/>
              <a:t> </a:t>
            </a:r>
          </a:p>
          <a:p>
            <a:pPr lvl="1">
              <a:lnSpc>
                <a:spcPct val="120000"/>
              </a:lnSpc>
            </a:pPr>
            <a:r>
              <a:rPr lang="ko-KR" altLang="en-US" sz="1200" dirty="0"/>
              <a:t>기존의 객체안에 있는 내용을 해당 위치에 풀어준다는 의미</a:t>
            </a:r>
            <a:r>
              <a:rPr lang="en-US" altLang="ko-KR" sz="1200" dirty="0"/>
              <a:t> </a:t>
            </a:r>
          </a:p>
          <a:p>
            <a:pPr lvl="1">
              <a:lnSpc>
                <a:spcPct val="120000"/>
              </a:lnSpc>
            </a:pPr>
            <a:r>
              <a:rPr lang="ko-KR" altLang="en-US" sz="1200" dirty="0"/>
              <a:t>전개 연산자 사용 후에 설정하고 싶은 값을 넣어주면 해당 값을 덮어씀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F3F86F-0136-46E7-B065-A4A9B1FAF444}"/>
              </a:ext>
            </a:extLst>
          </p:cNvPr>
          <p:cNvSpPr/>
          <p:nvPr/>
        </p:nvSpPr>
        <p:spPr>
          <a:xfrm>
            <a:off x="8716796" y="3598860"/>
            <a:ext cx="3275501" cy="18123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.setState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({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number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0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,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foo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...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this.state.foo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,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 err="1">
                <a:solidFill>
                  <a:srgbClr val="D19A66"/>
                </a:solidFill>
                <a:effectLst/>
                <a:latin typeface="Monaco"/>
              </a:rPr>
              <a:t>foobar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2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});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40314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D5B8B-4C16-4D3C-8E34-EB8C2BDEB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 </a:t>
            </a:r>
            <a:r>
              <a:rPr lang="en-US" altLang="ko-KR" dirty="0"/>
              <a:t>/ </a:t>
            </a:r>
            <a:r>
              <a:rPr lang="ko-KR" altLang="en-US" dirty="0"/>
              <a:t>프레임워크의 선택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DE0A37-28EA-424D-888D-055C8E310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프론트엔드</a:t>
            </a:r>
            <a:r>
              <a:rPr lang="ko-KR" altLang="en-US" dirty="0"/>
              <a:t> 분야에서 </a:t>
            </a:r>
            <a:r>
              <a:rPr lang="en-US" altLang="ko-KR" dirty="0"/>
              <a:t>3 </a:t>
            </a:r>
            <a:r>
              <a:rPr lang="ko-KR" altLang="en-US" dirty="0"/>
              <a:t>대장으로는 </a:t>
            </a:r>
            <a:r>
              <a:rPr lang="en-US" altLang="ko-KR" dirty="0"/>
              <a:t>React, Angular, Vue </a:t>
            </a:r>
            <a:r>
              <a:rPr lang="ko-KR" altLang="en-US" dirty="0"/>
              <a:t>가 있음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무엇을 선택해야 할까</a:t>
            </a:r>
            <a:r>
              <a:rPr lang="en-US" altLang="ko-KR" dirty="0"/>
              <a:t>? 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결국 이 세 라이브러리는</a:t>
            </a:r>
            <a:r>
              <a:rPr lang="en-US" altLang="ko-KR" dirty="0"/>
              <a:t>, </a:t>
            </a:r>
            <a:r>
              <a:rPr lang="ko-KR" altLang="en-US" dirty="0"/>
              <a:t>똑같은 문제를 다른 방식으로 해결</a:t>
            </a:r>
            <a:r>
              <a:rPr lang="en-US" altLang="ko-KR" dirty="0"/>
              <a:t>:  </a:t>
            </a:r>
            <a:r>
              <a:rPr lang="ko-KR" altLang="en-US" dirty="0"/>
              <a:t>이 중에서 하나를 고르라고 하는 것은</a:t>
            </a:r>
            <a:r>
              <a:rPr lang="en-US" altLang="ko-KR" dirty="0"/>
              <a:t> </a:t>
            </a:r>
            <a:r>
              <a:rPr lang="ko-KR" altLang="en-US" dirty="0"/>
              <a:t>답이 없는 문제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가장 좋아하는 도구를 고르는 것은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r>
              <a:rPr lang="en-US" altLang="ko-KR" dirty="0"/>
              <a:t>: </a:t>
            </a:r>
            <a:r>
              <a:rPr lang="ko-KR" altLang="en-US" dirty="0"/>
              <a:t>세 가지 모두 기초 수준에서 사용한 후 선택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Angular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특정 기능을 구현 할 때</a:t>
            </a:r>
            <a:r>
              <a:rPr lang="en-US" altLang="ko-KR" dirty="0"/>
              <a:t>, </a:t>
            </a:r>
            <a:r>
              <a:rPr lang="ko-KR" altLang="en-US" dirty="0"/>
              <a:t>편리하게 대신 해주는 것들이 많음</a:t>
            </a:r>
            <a:r>
              <a:rPr lang="en-US" altLang="ko-KR" dirty="0"/>
              <a:t> 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라우터</a:t>
            </a:r>
            <a:r>
              <a:rPr lang="en-US" altLang="ko-KR" dirty="0"/>
              <a:t>, HTTP </a:t>
            </a:r>
            <a:r>
              <a:rPr lang="ko-KR" altLang="en-US" dirty="0"/>
              <a:t>클라이언트 등 웹 프로젝트에서 필요한 대부분의 도구들이 프레임워크 안에 내장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React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“</a:t>
            </a:r>
            <a:r>
              <a:rPr lang="ko-KR" altLang="en-US" dirty="0"/>
              <a:t>컴포넌트” 라는 개념에 집중이 되어있는 라이브러리</a:t>
            </a:r>
            <a:r>
              <a:rPr lang="en-US" altLang="ko-KR" dirty="0"/>
              <a:t> 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컴포넌트</a:t>
            </a:r>
            <a:r>
              <a:rPr lang="en-US" altLang="ko-KR" dirty="0"/>
              <a:t>: </a:t>
            </a:r>
            <a:r>
              <a:rPr lang="ko-KR" altLang="en-US" dirty="0"/>
              <a:t>데이터를 넣으면 우리가 지정한 유저 인터페이스를 조립해서 보여주는 개념 </a:t>
            </a:r>
            <a:r>
              <a:rPr lang="en-US" altLang="ko-KR" dirty="0"/>
              <a:t> </a:t>
            </a:r>
          </a:p>
          <a:p>
            <a:pPr lvl="1">
              <a:lnSpc>
                <a:spcPct val="120000"/>
              </a:lnSpc>
            </a:pPr>
            <a:r>
              <a:rPr lang="ko-KR" altLang="en-US" dirty="0" err="1"/>
              <a:t>페이스북에서</a:t>
            </a:r>
            <a:r>
              <a:rPr lang="ko-KR" altLang="en-US" dirty="0"/>
              <a:t> 개발</a:t>
            </a:r>
            <a:r>
              <a:rPr lang="en-US" altLang="ko-KR" dirty="0"/>
              <a:t>, </a:t>
            </a:r>
            <a:r>
              <a:rPr lang="ko-KR" altLang="en-US" dirty="0"/>
              <a:t>생태계가 엄청 넓고</a:t>
            </a:r>
            <a:r>
              <a:rPr lang="en-US" altLang="ko-KR" dirty="0"/>
              <a:t>, </a:t>
            </a:r>
            <a:r>
              <a:rPr lang="ko-KR" altLang="en-US" dirty="0"/>
              <a:t>사용하는 곳도 많음</a:t>
            </a:r>
            <a:r>
              <a:rPr lang="en-US" altLang="ko-KR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HTTP </a:t>
            </a:r>
            <a:r>
              <a:rPr lang="ko-KR" altLang="en-US" dirty="0"/>
              <a:t>클라이언트</a:t>
            </a:r>
            <a:r>
              <a:rPr lang="en-US" altLang="ko-KR" dirty="0"/>
              <a:t>, </a:t>
            </a:r>
            <a:r>
              <a:rPr lang="ko-KR" altLang="en-US" dirty="0"/>
              <a:t>라우터</a:t>
            </a:r>
            <a:r>
              <a:rPr lang="en-US" altLang="ko-KR" dirty="0"/>
              <a:t>, </a:t>
            </a:r>
            <a:r>
              <a:rPr lang="ko-KR" altLang="en-US" dirty="0" err="1"/>
              <a:t>심화적</a:t>
            </a:r>
            <a:r>
              <a:rPr lang="ko-KR" altLang="en-US" dirty="0"/>
              <a:t> 상태 관리 등의 기능들은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않음</a:t>
            </a:r>
            <a:r>
              <a:rPr lang="en-US" altLang="ko-KR" dirty="0"/>
              <a:t>(</a:t>
            </a:r>
            <a:r>
              <a:rPr lang="ko-KR" altLang="en-US" dirty="0"/>
              <a:t>개발자가 원하는 스택을 맘대로 골라서 사용 또는 </a:t>
            </a:r>
            <a:r>
              <a:rPr lang="ko-KR" altLang="en-US" dirty="0" err="1"/>
              <a:t>작접</a:t>
            </a:r>
            <a:r>
              <a:rPr lang="ko-KR" altLang="en-US" dirty="0"/>
              <a:t> 작성 가능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Vue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입문자가 사용하기에</a:t>
            </a:r>
            <a:r>
              <a:rPr lang="en-US" altLang="ko-KR" dirty="0"/>
              <a:t> </a:t>
            </a:r>
            <a:r>
              <a:rPr lang="ko-KR" altLang="en-US" dirty="0"/>
              <a:t>쉽고</a:t>
            </a:r>
            <a:r>
              <a:rPr lang="en-US" altLang="ko-KR" dirty="0"/>
              <a:t>, </a:t>
            </a:r>
            <a:r>
              <a:rPr lang="ko-KR" altLang="en-US" dirty="0"/>
              <a:t>단순히 </a:t>
            </a:r>
            <a:r>
              <a:rPr lang="en-US" altLang="ko-KR" dirty="0"/>
              <a:t>CDN </a:t>
            </a:r>
            <a:r>
              <a:rPr lang="ko-KR" altLang="en-US" dirty="0"/>
              <a:t>에 있는 파일을 로딩 하는 형태로 스크립트를 불러와서 사용하기도 편리 </a:t>
            </a:r>
            <a:r>
              <a:rPr lang="en-US" altLang="ko-KR" dirty="0"/>
              <a:t> </a:t>
            </a:r>
          </a:p>
          <a:p>
            <a:pPr lvl="1"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0FAEB7-B838-44B9-AE3E-45233DE11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0756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7E9EB-06C3-41D4-BD17-7438F7DD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3"/>
              </a:rPr>
              <a:t>props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3"/>
              </a:rPr>
              <a:t>와 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3"/>
              </a:rPr>
              <a:t>state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A56009-9FF7-451B-AAC9-B8AB0FC40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89" y="1253763"/>
            <a:ext cx="10769499" cy="5193460"/>
          </a:xfrm>
        </p:spPr>
        <p:txBody>
          <a:bodyPr/>
          <a:lstStyle/>
          <a:p>
            <a:r>
              <a:rPr lang="ko-KR" altLang="en-US" dirty="0"/>
              <a:t>이벤트 설정</a:t>
            </a:r>
          </a:p>
          <a:p>
            <a:pPr lvl="1"/>
            <a:r>
              <a:rPr lang="en-US" altLang="ko-KR" dirty="0"/>
              <a:t>render </a:t>
            </a:r>
            <a:r>
              <a:rPr lang="ko-KR" altLang="en-US" dirty="0"/>
              <a:t>함수에서 이벤트 설정을 한 부분의 코드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버튼이 클릭되면 준비한 함수가 각각 호출되도록 설정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자바스크립트로 비슷한 작업을 해보신 학생들은 다음 코드가 익숙할 것</a:t>
            </a:r>
            <a:r>
              <a:rPr lang="en-US" altLang="ko-KR" dirty="0"/>
              <a:t>!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9434C3-D064-4C56-A57D-803C172B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50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37CDB5-BCD5-4661-9B2C-0784D9B668D5}"/>
              </a:ext>
            </a:extLst>
          </p:cNvPr>
          <p:cNvSpPr/>
          <p:nvPr/>
        </p:nvSpPr>
        <p:spPr>
          <a:xfrm>
            <a:off x="1085487" y="2205038"/>
            <a:ext cx="5798156" cy="2257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	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h1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카운터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h1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값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: {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this.state.number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button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400" b="0" i="0" dirty="0" err="1">
                <a:solidFill>
                  <a:srgbClr val="D19A66"/>
                </a:solidFill>
                <a:effectLst/>
                <a:latin typeface="inherit"/>
              </a:rPr>
              <a:t>onClick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{</a:t>
            </a:r>
            <a:r>
              <a:rPr lang="en-US" altLang="ko-KR" sz="1400" b="0" i="0" dirty="0" err="1">
                <a:solidFill>
                  <a:srgbClr val="98C379"/>
                </a:solidFill>
                <a:effectLst/>
                <a:latin typeface="inherit"/>
              </a:rPr>
              <a:t>this.handleIncrease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}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+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button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button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400" b="0" i="0" dirty="0" err="1">
                <a:solidFill>
                  <a:srgbClr val="D19A66"/>
                </a:solidFill>
                <a:effectLst/>
                <a:latin typeface="inherit"/>
              </a:rPr>
              <a:t>onClick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{</a:t>
            </a:r>
            <a:r>
              <a:rPr lang="en-US" altLang="ko-KR" sz="1400" b="0" i="0" dirty="0" err="1">
                <a:solidFill>
                  <a:srgbClr val="98C379"/>
                </a:solidFill>
                <a:effectLst/>
                <a:latin typeface="inherit"/>
              </a:rPr>
              <a:t>this.handleDecrease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}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-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button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inherit"/>
              </a:rPr>
              <a:t>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7C6098-0E03-41F3-958C-96F53848A1EF}"/>
              </a:ext>
            </a:extLst>
          </p:cNvPr>
          <p:cNvSpPr/>
          <p:nvPr/>
        </p:nvSpPr>
        <p:spPr>
          <a:xfrm>
            <a:off x="1085487" y="5455399"/>
            <a:ext cx="5798156" cy="5126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button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inherit"/>
              </a:rPr>
              <a:t>onclick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"alert('hello');"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&gt;Click Me&lt;/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button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&gt;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07EA6C0-52A0-47FC-9175-45E3DD4755EB}"/>
              </a:ext>
            </a:extLst>
          </p:cNvPr>
          <p:cNvSpPr txBox="1">
            <a:spLocks/>
          </p:cNvSpPr>
          <p:nvPr/>
        </p:nvSpPr>
        <p:spPr>
          <a:xfrm>
            <a:off x="457201" y="5957608"/>
            <a:ext cx="9684356" cy="900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>
              <a:lnSpc>
                <a:spcPct val="120000"/>
              </a:lnSpc>
            </a:pPr>
            <a:r>
              <a:rPr lang="en-US" altLang="ko-KR" dirty="0"/>
              <a:t>html</a:t>
            </a:r>
            <a:r>
              <a:rPr lang="ko-KR" altLang="en-US" dirty="0"/>
              <a:t>에서는 </a:t>
            </a:r>
            <a:r>
              <a:rPr lang="en-US" altLang="ko-KR" dirty="0"/>
              <a:t>onclick </a:t>
            </a:r>
            <a:r>
              <a:rPr lang="ko-KR" altLang="en-US" dirty="0"/>
              <a:t>속성에 클릭되면 실행할 자바스크립트를 문자열 형태로 넣어 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Html </a:t>
            </a:r>
            <a:r>
              <a:rPr lang="ko-KR" altLang="en-US" dirty="0"/>
              <a:t>방식과 </a:t>
            </a:r>
            <a:r>
              <a:rPr lang="ko-KR" altLang="en-US" dirty="0" err="1"/>
              <a:t>리액트는</a:t>
            </a:r>
            <a:r>
              <a:rPr lang="ko-KR" altLang="en-US" dirty="0"/>
              <a:t> 차이가 있음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551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A8154-D1EB-4734-8F5E-D3F2BA50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props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와 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state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4EDDE1-CDDF-479D-B7DA-6EDB00F4B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514" y="844188"/>
            <a:ext cx="11308420" cy="5193460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2400" dirty="0">
                <a:solidFill>
                  <a:srgbClr val="FFC000"/>
                </a:solidFill>
              </a:rPr>
              <a:t>&lt;</a:t>
            </a:r>
            <a:r>
              <a:rPr lang="ko-KR" altLang="en-US" sz="2400" dirty="0">
                <a:solidFill>
                  <a:srgbClr val="FFC000"/>
                </a:solidFill>
              </a:rPr>
              <a:t>주의</a:t>
            </a:r>
            <a:r>
              <a:rPr lang="en-US" altLang="ko-KR" sz="2400" dirty="0">
                <a:solidFill>
                  <a:srgbClr val="FFC000"/>
                </a:solidFill>
              </a:rPr>
              <a:t>!!&gt; </a:t>
            </a:r>
            <a:r>
              <a:rPr lang="ko-KR" altLang="en-US" dirty="0" err="1"/>
              <a:t>리액트에서</a:t>
            </a:r>
            <a:r>
              <a:rPr lang="ko-KR" altLang="en-US" dirty="0"/>
              <a:t> 이벤트 함수를 설정할 때 </a:t>
            </a:r>
            <a:r>
              <a:rPr lang="en-US" altLang="ko-KR" dirty="0"/>
              <a:t>html</a:t>
            </a:r>
            <a:r>
              <a:rPr lang="ko-KR" altLang="en-US" dirty="0"/>
              <a:t>과는 다음과 같은 사항이 다름</a:t>
            </a:r>
            <a:endParaRPr lang="en-US" altLang="ko-KR" dirty="0"/>
          </a:p>
          <a:p>
            <a:pPr lvl="1"/>
            <a:r>
              <a:rPr lang="ko-KR" altLang="en-US" dirty="0"/>
              <a:t>이벤트 이름을 설정할 때 </a:t>
            </a:r>
            <a:r>
              <a:rPr lang="en-US" altLang="ko-KR" dirty="0"/>
              <a:t>camelCase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2"/>
            <a:r>
              <a:rPr lang="en-US" altLang="ko-KR" dirty="0"/>
              <a:t>EX) onclick: </a:t>
            </a:r>
            <a:r>
              <a:rPr lang="en-US" altLang="ko-KR" dirty="0" err="1"/>
              <a:t>onClick</a:t>
            </a:r>
            <a:r>
              <a:rPr lang="en-US" altLang="ko-KR" dirty="0"/>
              <a:t>, </a:t>
            </a:r>
            <a:r>
              <a:rPr lang="en-US" altLang="ko-KR" dirty="0" err="1"/>
              <a:t>onmousedown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onMouseDown</a:t>
            </a:r>
            <a:r>
              <a:rPr lang="en-US" altLang="ko-KR" dirty="0"/>
              <a:t>, </a:t>
            </a:r>
            <a:r>
              <a:rPr lang="en-US" altLang="ko-KR" dirty="0" err="1"/>
              <a:t>onchange</a:t>
            </a:r>
            <a:r>
              <a:rPr lang="en-US" altLang="ko-KR" dirty="0"/>
              <a:t>: </a:t>
            </a:r>
            <a:r>
              <a:rPr lang="en-US" altLang="ko-KR" dirty="0" err="1"/>
              <a:t>onChange</a:t>
            </a:r>
            <a:endParaRPr lang="en-US" altLang="ko-KR" dirty="0"/>
          </a:p>
          <a:p>
            <a:pPr lvl="1"/>
            <a:r>
              <a:rPr lang="ko-KR" altLang="en-US" dirty="0"/>
              <a:t>이벤트에 전달해주는 값은 함수 그 자체여야 함 </a:t>
            </a:r>
            <a:r>
              <a:rPr lang="en-US" altLang="ko-KR" dirty="0"/>
              <a:t>(</a:t>
            </a:r>
            <a:r>
              <a:rPr lang="ko-KR" altLang="en-US" dirty="0"/>
              <a:t>즉 함수 호출이 아니라 함수 자체임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en-US" altLang="ko-KR" dirty="0" err="1"/>
              <a:t>onClick</a:t>
            </a:r>
            <a:r>
              <a:rPr lang="en-US" altLang="ko-KR" dirty="0"/>
              <a:t>={</a:t>
            </a:r>
            <a:r>
              <a:rPr lang="en-US" altLang="ko-KR" dirty="0" err="1"/>
              <a:t>this.handleIncrease</a:t>
            </a:r>
            <a:r>
              <a:rPr lang="en-US" altLang="ko-KR" dirty="0"/>
              <a:t>()} </a:t>
            </a:r>
            <a:r>
              <a:rPr lang="ko-KR" altLang="en-US" dirty="0"/>
              <a:t>로 작성한 경우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렌더링을 할 때 마다 해당 함수가 호출되는 현상이 발생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이 경우 큰 문제가 됨</a:t>
            </a:r>
            <a:r>
              <a:rPr lang="en-US" altLang="ko-KR" dirty="0"/>
              <a:t>: </a:t>
            </a:r>
            <a:r>
              <a:rPr lang="ko-KR" altLang="en-US" dirty="0"/>
              <a:t>렌더링 </a:t>
            </a:r>
            <a:r>
              <a:rPr lang="en-US" altLang="ko-KR" dirty="0"/>
              <a:t>-&gt; </a:t>
            </a:r>
            <a:r>
              <a:rPr lang="ko-KR" altLang="en-US" dirty="0"/>
              <a:t>함수 호출 </a:t>
            </a:r>
            <a:r>
              <a:rPr lang="en-US" altLang="ko-KR" dirty="0"/>
              <a:t>-&gt; </a:t>
            </a:r>
            <a:r>
              <a:rPr lang="en-US" altLang="ko-KR" dirty="0" err="1"/>
              <a:t>setState</a:t>
            </a:r>
            <a:r>
              <a:rPr lang="en-US" altLang="ko-KR" dirty="0"/>
              <a:t> -&gt; </a:t>
            </a:r>
            <a:r>
              <a:rPr lang="ko-KR" altLang="en-US" dirty="0"/>
              <a:t>렌더링 </a:t>
            </a:r>
            <a:r>
              <a:rPr lang="en-US" altLang="ko-KR" dirty="0"/>
              <a:t>-&gt; </a:t>
            </a:r>
            <a:r>
              <a:rPr lang="ko-KR" altLang="en-US" dirty="0"/>
              <a:t>함수 호출 </a:t>
            </a:r>
            <a:r>
              <a:rPr lang="en-US" altLang="ko-KR" dirty="0"/>
              <a:t>-&gt; </a:t>
            </a:r>
            <a:r>
              <a:rPr lang="ko-KR" altLang="en-US" dirty="0"/>
              <a:t>무한반복</a:t>
            </a:r>
            <a:r>
              <a:rPr lang="en-US" altLang="ko-KR" dirty="0"/>
              <a:t>.. (</a:t>
            </a:r>
            <a:r>
              <a:rPr lang="ko-KR" altLang="en-US" dirty="0"/>
              <a:t>무한루프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작성한 컴포넌트를 </a:t>
            </a:r>
            <a:r>
              <a:rPr lang="en-US" altLang="ko-KR" dirty="0"/>
              <a:t>App</a:t>
            </a:r>
            <a:r>
              <a:rPr lang="ko-KR" altLang="en-US" dirty="0"/>
              <a:t>에서 불러와 렌더링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D5F6A9-90B8-488F-AA38-11971EC0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51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E88276-A9F8-4563-95AE-87198715DA03}"/>
              </a:ext>
            </a:extLst>
          </p:cNvPr>
          <p:cNvSpPr/>
          <p:nvPr/>
        </p:nvSpPr>
        <p:spPr>
          <a:xfrm>
            <a:off x="694962" y="1220405"/>
            <a:ext cx="5798156" cy="4779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&lt;button 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onClick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={</a:t>
            </a:r>
            <a:r>
              <a:rPr lang="en-US" altLang="ko-KR" sz="14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.handleIncrease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}&gt;+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button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&gt;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3637A-AAAC-4909-B840-A93CDC1C2B13}"/>
              </a:ext>
            </a:extLst>
          </p:cNvPr>
          <p:cNvSpPr/>
          <p:nvPr/>
        </p:nvSpPr>
        <p:spPr>
          <a:xfrm>
            <a:off x="5492284" y="4514849"/>
            <a:ext cx="6067425" cy="2219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Counter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'./Counter'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</a:t>
            </a:r>
            <a:endParaRPr lang="en-US" altLang="ko-KR" sz="14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App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		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Counter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/&gt;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		);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}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App;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98732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F4998-D549-4EDA-A5E1-4F1587B5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props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와 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state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006FB3-6AAE-4E1A-94D3-F48F48034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  <a:p>
            <a:pPr lvl="1"/>
            <a:r>
              <a:rPr lang="ko-KR" altLang="en-US" dirty="0" err="1"/>
              <a:t>리액트에서</a:t>
            </a:r>
            <a:r>
              <a:rPr lang="ko-KR" altLang="en-US" dirty="0"/>
              <a:t> </a:t>
            </a:r>
            <a:r>
              <a:rPr lang="en-US" altLang="ko-KR" dirty="0"/>
              <a:t>props </a:t>
            </a:r>
            <a:r>
              <a:rPr lang="ko-KR" altLang="en-US" dirty="0"/>
              <a:t>를 전달하는 방법과</a:t>
            </a:r>
            <a:r>
              <a:rPr lang="en-US" altLang="ko-KR" dirty="0"/>
              <a:t> state</a:t>
            </a:r>
            <a:r>
              <a:rPr lang="ko-KR" altLang="en-US" dirty="0"/>
              <a:t>를 다루는 방법을 학습하였음 </a:t>
            </a:r>
            <a:endParaRPr lang="en-US" altLang="ko-KR" dirty="0"/>
          </a:p>
          <a:p>
            <a:pPr lvl="1"/>
            <a:r>
              <a:rPr lang="ko-KR" altLang="en-US" dirty="0"/>
              <a:t>간단한 정보의 상태 조작만 학습하였으므로</a:t>
            </a:r>
            <a:r>
              <a:rPr lang="en-US" altLang="ko-KR" dirty="0"/>
              <a:t> </a:t>
            </a:r>
            <a:r>
              <a:rPr lang="ko-KR" altLang="en-US" dirty="0"/>
              <a:t>조금 더 복잡한 상태들의 관리 방법 학습도 필요함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섹션에서는</a:t>
            </a:r>
            <a:r>
              <a:rPr lang="en-US" altLang="ko-KR" dirty="0"/>
              <a:t> </a:t>
            </a:r>
            <a:r>
              <a:rPr lang="ko-KR" altLang="en-US" dirty="0" err="1"/>
              <a:t>리액트에서</a:t>
            </a:r>
            <a:r>
              <a:rPr lang="ko-KR" altLang="en-US" dirty="0"/>
              <a:t> 유용한 역할을 하는 </a:t>
            </a:r>
            <a:r>
              <a:rPr lang="en-US" altLang="ko-KR" dirty="0" err="1"/>
              <a:t>LifeCycle</a:t>
            </a:r>
            <a:r>
              <a:rPr lang="en-US" altLang="ko-KR" dirty="0"/>
              <a:t> API </a:t>
            </a:r>
            <a:r>
              <a:rPr lang="ko-KR" altLang="en-US" dirty="0"/>
              <a:t>에 대해서 학습 진행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171AEC-301A-4040-96CD-2ED5D33FD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480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A72F9-7F23-4603-9459-FD767B5F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 err="1">
                <a:solidFill>
                  <a:srgbClr val="222222"/>
                </a:solidFill>
                <a:effectLst/>
                <a:latin typeface="inherit"/>
                <a:hlinkClick r:id="rId2"/>
              </a:rPr>
              <a:t>LifeCycle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 API</a:t>
            </a:r>
            <a:br>
              <a:rPr lang="en-US" altLang="ko-KR" b="1" i="0" dirty="0">
                <a:solidFill>
                  <a:srgbClr val="222222"/>
                </a:solidFill>
                <a:effectLst/>
                <a:latin typeface="Lato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AE9D2C-655B-4945-B165-BC491E6C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38" y="1220405"/>
            <a:ext cx="10769499" cy="5193460"/>
          </a:xfrm>
        </p:spPr>
        <p:txBody>
          <a:bodyPr/>
          <a:lstStyle/>
          <a:p>
            <a:r>
              <a:rPr lang="ko-KR" altLang="en-US" dirty="0" err="1"/>
              <a:t>리액트의</a:t>
            </a:r>
            <a:r>
              <a:rPr lang="ko-KR" altLang="en-US" dirty="0"/>
              <a:t> </a:t>
            </a:r>
            <a:r>
              <a:rPr lang="en-US" altLang="ko-KR" dirty="0" err="1"/>
              <a:t>LifeCycle</a:t>
            </a:r>
            <a:r>
              <a:rPr lang="en-US" altLang="ko-KR" dirty="0"/>
              <a:t> API</a:t>
            </a:r>
            <a:r>
              <a:rPr lang="ko-KR" altLang="en-US" dirty="0"/>
              <a:t>에 대해서 학습 </a:t>
            </a:r>
            <a:endParaRPr lang="en-US" altLang="ko-KR" dirty="0"/>
          </a:p>
          <a:p>
            <a:pPr lvl="1"/>
            <a:r>
              <a:rPr lang="en-US" altLang="ko-KR" dirty="0" err="1"/>
              <a:t>LifeCycle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는 컴포넌트가 브라우저에서 나타날 때</a:t>
            </a:r>
            <a:r>
              <a:rPr lang="en-US" altLang="ko-KR" dirty="0"/>
              <a:t>, </a:t>
            </a:r>
            <a:r>
              <a:rPr lang="ko-KR" altLang="en-US" dirty="0"/>
              <a:t>사라질 때</a:t>
            </a:r>
            <a:r>
              <a:rPr lang="en-US" altLang="ko-KR" dirty="0"/>
              <a:t> </a:t>
            </a:r>
            <a:r>
              <a:rPr lang="ko-KR" altLang="en-US" dirty="0"/>
              <a:t>그리고 업데이트 될 때</a:t>
            </a:r>
            <a:r>
              <a:rPr lang="en-US" altLang="ko-KR" dirty="0"/>
              <a:t> </a:t>
            </a:r>
            <a:r>
              <a:rPr lang="ko-KR" altLang="en-US" dirty="0"/>
              <a:t>호출되는 </a:t>
            </a:r>
            <a:r>
              <a:rPr lang="en-US" altLang="ko-KR" dirty="0"/>
              <a:t>API</a:t>
            </a:r>
          </a:p>
          <a:p>
            <a:r>
              <a:rPr lang="ko-KR" altLang="en-US" dirty="0"/>
              <a:t>컴포넌트 초기 생성</a:t>
            </a:r>
          </a:p>
          <a:p>
            <a:pPr lvl="1"/>
            <a:r>
              <a:rPr lang="ko-KR" altLang="en-US" dirty="0"/>
              <a:t>컴포넌트가 브라우저에 나타나기 전</a:t>
            </a:r>
            <a:r>
              <a:rPr lang="en-US" altLang="ko-KR" dirty="0"/>
              <a:t>, </a:t>
            </a:r>
            <a:r>
              <a:rPr lang="ko-KR" altLang="en-US" dirty="0"/>
              <a:t>후에 호출되는 </a:t>
            </a:r>
            <a:r>
              <a:rPr lang="en-US" altLang="ko-KR" dirty="0"/>
              <a:t>API</a:t>
            </a:r>
            <a:r>
              <a:rPr lang="ko-KR" altLang="en-US" dirty="0"/>
              <a:t>들이 있음</a:t>
            </a:r>
            <a:endParaRPr lang="en-US" altLang="ko-KR" dirty="0"/>
          </a:p>
          <a:p>
            <a:pPr lvl="1"/>
            <a:r>
              <a:rPr lang="en-US" altLang="ko-KR" dirty="0"/>
              <a:t>Constructor: </a:t>
            </a:r>
            <a:r>
              <a:rPr lang="ko-KR" altLang="en-US" dirty="0"/>
              <a:t>컴포넌트 생성자 함수</a:t>
            </a:r>
            <a:r>
              <a:rPr lang="en-US" altLang="ko-KR" dirty="0"/>
              <a:t>, </a:t>
            </a:r>
            <a:r>
              <a:rPr lang="ko-KR" altLang="en-US" dirty="0"/>
              <a:t>컴포넌트가 새로 만들어질 때마다 호출됨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FE843B-9EBE-4C44-AC1C-F2118964C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53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DD099A-A03F-49F2-8AF5-C8E540FCDB35}"/>
              </a:ext>
            </a:extLst>
          </p:cNvPr>
          <p:cNvSpPr/>
          <p:nvPr/>
        </p:nvSpPr>
        <p:spPr>
          <a:xfrm>
            <a:off x="1295037" y="3510001"/>
            <a:ext cx="5798156" cy="7607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constructor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(props)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super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(props); 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18BB97A-F714-46A4-8A33-09844FB323EF}"/>
              </a:ext>
            </a:extLst>
          </p:cNvPr>
          <p:cNvSpPr txBox="1">
            <a:spLocks/>
          </p:cNvSpPr>
          <p:nvPr/>
        </p:nvSpPr>
        <p:spPr>
          <a:xfrm>
            <a:off x="346537" y="4299371"/>
            <a:ext cx="10769499" cy="24289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altLang="ko-KR" dirty="0" err="1"/>
              <a:t>componentDidMount</a:t>
            </a:r>
            <a:r>
              <a:rPr lang="en-US" altLang="ko-KR" dirty="0"/>
              <a:t>: </a:t>
            </a:r>
            <a:r>
              <a:rPr lang="ko-KR" altLang="en-US" dirty="0"/>
              <a:t>컴포넌트가 화면에 나타나게 됐을 때 호출</a:t>
            </a:r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주로 </a:t>
            </a:r>
            <a:r>
              <a:rPr lang="en-US" altLang="ko-KR" dirty="0"/>
              <a:t>DOM</a:t>
            </a:r>
            <a:r>
              <a:rPr lang="ko-KR" altLang="en-US" dirty="0"/>
              <a:t>을 사용해야 하는 외부 라이브러리 연동을 하거나</a:t>
            </a:r>
            <a:r>
              <a:rPr lang="en-US" altLang="ko-KR" dirty="0"/>
              <a:t> </a:t>
            </a:r>
            <a:r>
              <a:rPr lang="ko-KR" altLang="en-US" dirty="0"/>
              <a:t>해당 컴포넌트에서 필요로 하는 데이터를 요청하기 위해 </a:t>
            </a:r>
            <a:r>
              <a:rPr lang="en-US" altLang="ko-KR" dirty="0"/>
              <a:t>fetch </a:t>
            </a:r>
            <a:r>
              <a:rPr lang="ko-KR" altLang="en-US" dirty="0"/>
              <a:t>등을 통하여 </a:t>
            </a:r>
            <a:r>
              <a:rPr lang="en-US" altLang="ko-KR" dirty="0"/>
              <a:t>ajax </a:t>
            </a:r>
            <a:r>
              <a:rPr lang="ko-KR" altLang="en-US" dirty="0"/>
              <a:t>요청을 하거나</a:t>
            </a:r>
            <a:r>
              <a:rPr lang="en-US" altLang="ko-KR" dirty="0"/>
              <a:t>, DOM </a:t>
            </a:r>
            <a:r>
              <a:rPr lang="ko-KR" altLang="en-US" dirty="0"/>
              <a:t>의 속성을 읽거나 직접 변경하는 작업을 진행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F92E6E-35CE-4906-BFB1-F38FE36AE2D7}"/>
              </a:ext>
            </a:extLst>
          </p:cNvPr>
          <p:cNvSpPr/>
          <p:nvPr/>
        </p:nvSpPr>
        <p:spPr>
          <a:xfrm>
            <a:off x="1285512" y="4629510"/>
            <a:ext cx="5798156" cy="1161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>
                <a:solidFill>
                  <a:srgbClr val="ABB2BF"/>
                </a:solidFill>
                <a:effectLst/>
                <a:latin typeface="Monaco"/>
              </a:rPr>
              <a:t>componentDidMount() { </a:t>
            </a:r>
          </a:p>
          <a:p>
            <a:pPr algn="just"/>
            <a:r>
              <a:rPr lang="en-US" altLang="ko-KR" sz="1400" b="0" i="1">
                <a:solidFill>
                  <a:srgbClr val="5C6370"/>
                </a:solidFill>
                <a:effectLst/>
                <a:latin typeface="Monaco"/>
              </a:rPr>
              <a:t>// </a:t>
            </a:r>
            <a:r>
              <a:rPr lang="ko-KR" altLang="en-US" sz="1400" b="0" i="1">
                <a:solidFill>
                  <a:srgbClr val="5C6370"/>
                </a:solidFill>
                <a:effectLst/>
                <a:latin typeface="Monaco"/>
              </a:rPr>
              <a:t>외부 라이브러리 연동</a:t>
            </a:r>
            <a:r>
              <a:rPr lang="en-US" altLang="ko-KR" sz="1400" b="0" i="1">
                <a:solidFill>
                  <a:srgbClr val="5C6370"/>
                </a:solidFill>
                <a:effectLst/>
                <a:latin typeface="Monaco"/>
              </a:rPr>
              <a:t>: D3, masonry, etc</a:t>
            </a:r>
            <a:r>
              <a:rPr lang="ko-KR" altLang="en-US" sz="1400" b="0" i="0">
                <a:solidFill>
                  <a:srgbClr val="ABB2BF"/>
                </a:solidFill>
                <a:effectLst/>
                <a:latin typeface="Monaco"/>
              </a:rPr>
              <a:t> </a:t>
            </a:r>
            <a:endParaRPr lang="en-US" altLang="ko-KR" sz="1400" b="0" i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400" b="0" i="1">
                <a:solidFill>
                  <a:srgbClr val="5C6370"/>
                </a:solidFill>
                <a:effectLst/>
                <a:latin typeface="Monaco"/>
              </a:rPr>
              <a:t>// </a:t>
            </a:r>
            <a:r>
              <a:rPr lang="ko-KR" altLang="en-US" sz="1400" b="0" i="1">
                <a:solidFill>
                  <a:srgbClr val="5C6370"/>
                </a:solidFill>
                <a:effectLst/>
                <a:latin typeface="Monaco"/>
              </a:rPr>
              <a:t>컴포넌트에서 필요한 데이터 요청</a:t>
            </a:r>
            <a:r>
              <a:rPr lang="en-US" altLang="ko-KR" sz="1400" b="0" i="1">
                <a:solidFill>
                  <a:srgbClr val="5C6370"/>
                </a:solidFill>
                <a:effectLst/>
                <a:latin typeface="Monaco"/>
              </a:rPr>
              <a:t>: Ajax, GraphQL, etc</a:t>
            </a:r>
            <a:r>
              <a:rPr lang="ko-KR" altLang="en-US" sz="1400" b="0" i="0">
                <a:solidFill>
                  <a:srgbClr val="ABB2BF"/>
                </a:solidFill>
                <a:effectLst/>
                <a:latin typeface="Monaco"/>
              </a:rPr>
              <a:t> </a:t>
            </a:r>
            <a:endParaRPr lang="en-US" altLang="ko-KR" sz="1400" b="0" i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400" b="0" i="1">
                <a:solidFill>
                  <a:srgbClr val="5C6370"/>
                </a:solidFill>
                <a:effectLst/>
                <a:latin typeface="Monaco"/>
              </a:rPr>
              <a:t>// DOM </a:t>
            </a:r>
            <a:r>
              <a:rPr lang="ko-KR" altLang="en-US" sz="1400" b="0" i="1">
                <a:solidFill>
                  <a:srgbClr val="5C6370"/>
                </a:solidFill>
                <a:effectLst/>
                <a:latin typeface="Monaco"/>
              </a:rPr>
              <a:t>에 관련된 작업</a:t>
            </a:r>
            <a:r>
              <a:rPr lang="en-US" altLang="ko-KR" sz="1400" b="0" i="1">
                <a:solidFill>
                  <a:srgbClr val="5C6370"/>
                </a:solidFill>
                <a:effectLst/>
                <a:latin typeface="Monaco"/>
              </a:rPr>
              <a:t>: </a:t>
            </a:r>
            <a:r>
              <a:rPr lang="ko-KR" altLang="en-US" sz="1400" b="0" i="1">
                <a:solidFill>
                  <a:srgbClr val="5C6370"/>
                </a:solidFill>
                <a:effectLst/>
                <a:latin typeface="Monaco"/>
              </a:rPr>
              <a:t>스크롤 설정</a:t>
            </a:r>
            <a:r>
              <a:rPr lang="en-US" altLang="ko-KR" sz="1400" b="0" i="1">
                <a:solidFill>
                  <a:srgbClr val="5C6370"/>
                </a:solidFill>
                <a:effectLst/>
                <a:latin typeface="Monaco"/>
              </a:rPr>
              <a:t>, </a:t>
            </a:r>
            <a:r>
              <a:rPr lang="ko-KR" altLang="en-US" sz="1400" b="0" i="1">
                <a:solidFill>
                  <a:srgbClr val="5C6370"/>
                </a:solidFill>
                <a:effectLst/>
                <a:latin typeface="Monaco"/>
              </a:rPr>
              <a:t>크기 읽어오기 등</a:t>
            </a:r>
            <a:r>
              <a:rPr lang="ko-KR" altLang="en-US" sz="1400" b="0" i="0">
                <a:solidFill>
                  <a:srgbClr val="ABB2BF"/>
                </a:solidFill>
                <a:effectLst/>
                <a:latin typeface="Monaco"/>
              </a:rPr>
              <a:t> </a:t>
            </a:r>
            <a:endParaRPr lang="en-US" altLang="ko-KR" sz="1400" b="0" i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400" b="0" i="0">
                <a:solidFill>
                  <a:srgbClr val="ABB2BF"/>
                </a:solidFill>
                <a:effectLst/>
                <a:latin typeface="Monaco"/>
              </a:rPr>
              <a:t>}</a:t>
            </a:r>
            <a:endParaRPr lang="en-US" altLang="ko-KR" sz="1400" b="0" i="0" dirty="0">
              <a:solidFill>
                <a:srgbClr val="ABB2BF"/>
              </a:solidFill>
              <a:effectLst/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229471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720427" y="610306"/>
            <a:ext cx="15329" cy="5865785"/>
          </a:xfrm>
          <a:custGeom>
            <a:avLst/>
            <a:gdLst>
              <a:gd name="connsiteX0" fmla="*/ 6350 w 16897"/>
              <a:gd name="connsiteY0" fmla="*/ 6350 h 6465942"/>
              <a:gd name="connsiteX1" fmla="*/ 6350 w 16897"/>
              <a:gd name="connsiteY1" fmla="*/ 6459592 h 64659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897" h="6465942">
                <a:moveTo>
                  <a:pt x="6350" y="6350"/>
                </a:moveTo>
                <a:lnTo>
                  <a:pt x="6350" y="6459592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6720427" y="587409"/>
            <a:ext cx="15329" cy="15329"/>
          </a:xfrm>
          <a:custGeom>
            <a:avLst/>
            <a:gdLst>
              <a:gd name="connsiteX0" fmla="*/ 6350 w 16897"/>
              <a:gd name="connsiteY0" fmla="*/ 6350 h 16897"/>
              <a:gd name="connsiteX1" fmla="*/ 6350 w 16897"/>
              <a:gd name="connsiteY1" fmla="*/ 14761 h 16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897" h="16897">
                <a:moveTo>
                  <a:pt x="6350" y="6350"/>
                </a:moveTo>
                <a:lnTo>
                  <a:pt x="6350" y="14761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6720428" y="6472207"/>
            <a:ext cx="11939" cy="26274"/>
          </a:xfrm>
          <a:custGeom>
            <a:avLst/>
            <a:gdLst>
              <a:gd name="connsiteX0" fmla="*/ 6350 w 13161"/>
              <a:gd name="connsiteY0" fmla="*/ 6350 h 28962"/>
              <a:gd name="connsiteX1" fmla="*/ 6350 w 13161"/>
              <a:gd name="connsiteY1" fmla="*/ 14761 h 28962"/>
              <a:gd name="connsiteX2" fmla="*/ 6811 w 13161"/>
              <a:gd name="connsiteY2" fmla="*/ 22612 h 289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161" h="28962">
                <a:moveTo>
                  <a:pt x="6350" y="6350"/>
                </a:moveTo>
                <a:lnTo>
                  <a:pt x="6350" y="14761"/>
                </a:lnTo>
                <a:cubicBezTo>
                  <a:pt x="6350" y="14761"/>
                  <a:pt x="6350" y="17685"/>
                  <a:pt x="6811" y="22612"/>
                </a:cubicBez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6821211" y="6587640"/>
            <a:ext cx="26203" cy="11686"/>
          </a:xfrm>
          <a:custGeom>
            <a:avLst/>
            <a:gdLst>
              <a:gd name="connsiteX0" fmla="*/ 6350 w 28884"/>
              <a:gd name="connsiteY0" fmla="*/ 6350 h 12882"/>
              <a:gd name="connsiteX1" fmla="*/ 14211 w 28884"/>
              <a:gd name="connsiteY1" fmla="*/ 6532 h 12882"/>
              <a:gd name="connsiteX2" fmla="*/ 22534 w 28884"/>
              <a:gd name="connsiteY2" fmla="*/ 6532 h 128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8884" h="12882">
                <a:moveTo>
                  <a:pt x="6350" y="6350"/>
                </a:moveTo>
                <a:cubicBezTo>
                  <a:pt x="8909" y="6476"/>
                  <a:pt x="11525" y="6532"/>
                  <a:pt x="14211" y="6532"/>
                </a:cubicBezTo>
                <a:lnTo>
                  <a:pt x="22534" y="6532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8149851" y="6587806"/>
            <a:ext cx="15329" cy="15329"/>
          </a:xfrm>
          <a:custGeom>
            <a:avLst/>
            <a:gdLst>
              <a:gd name="connsiteX0" fmla="*/ 6350 w 16897"/>
              <a:gd name="connsiteY0" fmla="*/ 6350 h 16897"/>
              <a:gd name="connsiteX1" fmla="*/ 14673 w 16897"/>
              <a:gd name="connsiteY1" fmla="*/ 6350 h 16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897" h="16897">
                <a:moveTo>
                  <a:pt x="6350" y="6350"/>
                </a:moveTo>
                <a:lnTo>
                  <a:pt x="14673" y="6350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1785919" y="1511079"/>
            <a:ext cx="1755141" cy="304084"/>
          </a:xfrm>
          <a:custGeom>
            <a:avLst/>
            <a:gdLst>
              <a:gd name="connsiteX0" fmla="*/ 227373 w 1934718"/>
              <a:gd name="connsiteY0" fmla="*/ 0 h 335196"/>
              <a:gd name="connsiteX1" fmla="*/ 111115 w 1934718"/>
              <a:gd name="connsiteY1" fmla="*/ 70199 h 335196"/>
              <a:gd name="connsiteX2" fmla="*/ 8566 w 1934718"/>
              <a:gd name="connsiteY2" fmla="*/ 264996 h 335196"/>
              <a:gd name="connsiteX3" fmla="*/ 50909 w 1934718"/>
              <a:gd name="connsiteY3" fmla="*/ 335196 h 335196"/>
              <a:gd name="connsiteX4" fmla="*/ 1886350 w 1934718"/>
              <a:gd name="connsiteY4" fmla="*/ 335196 h 335196"/>
              <a:gd name="connsiteX5" fmla="*/ 1921685 w 1934718"/>
              <a:gd name="connsiteY5" fmla="*/ 269167 h 335196"/>
              <a:gd name="connsiteX6" fmla="*/ 1786403 w 1934718"/>
              <a:gd name="connsiteY6" fmla="*/ 66028 h 335196"/>
              <a:gd name="connsiteX7" fmla="*/ 1663122 w 1934718"/>
              <a:gd name="connsiteY7" fmla="*/ 0 h 335196"/>
              <a:gd name="connsiteX8" fmla="*/ 227373 w 1934718"/>
              <a:gd name="connsiteY8" fmla="*/ 0 h 3351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934718" h="335196">
                <a:moveTo>
                  <a:pt x="227373" y="0"/>
                </a:moveTo>
                <a:cubicBezTo>
                  <a:pt x="227373" y="0"/>
                  <a:pt x="148073" y="0"/>
                  <a:pt x="111115" y="70199"/>
                </a:cubicBezTo>
                <a:lnTo>
                  <a:pt x="8566" y="264996"/>
                </a:lnTo>
                <a:cubicBezTo>
                  <a:pt x="8566" y="264996"/>
                  <a:pt x="-28391" y="335196"/>
                  <a:pt x="50909" y="335196"/>
                </a:cubicBezTo>
                <a:lnTo>
                  <a:pt x="1886350" y="335196"/>
                </a:lnTo>
                <a:cubicBezTo>
                  <a:pt x="1886350" y="335196"/>
                  <a:pt x="1965665" y="335196"/>
                  <a:pt x="1921685" y="269167"/>
                </a:cubicBezTo>
                <a:lnTo>
                  <a:pt x="1786403" y="66028"/>
                </a:lnTo>
                <a:cubicBezTo>
                  <a:pt x="1786403" y="66028"/>
                  <a:pt x="1742423" y="0"/>
                  <a:pt x="1663122" y="0"/>
                </a:cubicBezTo>
                <a:lnTo>
                  <a:pt x="227373" y="0"/>
                </a:lnTo>
              </a:path>
            </a:pathLst>
          </a:custGeom>
          <a:solidFill>
            <a:srgbClr val="85CE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1768637" y="1493797"/>
            <a:ext cx="1789705" cy="338647"/>
          </a:xfrm>
          <a:custGeom>
            <a:avLst/>
            <a:gdLst>
              <a:gd name="connsiteX0" fmla="*/ 246423 w 1972818"/>
              <a:gd name="connsiteY0" fmla="*/ 19050 h 373296"/>
              <a:gd name="connsiteX1" fmla="*/ 130165 w 1972818"/>
              <a:gd name="connsiteY1" fmla="*/ 89249 h 373296"/>
              <a:gd name="connsiteX2" fmla="*/ 27616 w 1972818"/>
              <a:gd name="connsiteY2" fmla="*/ 284046 h 373296"/>
              <a:gd name="connsiteX3" fmla="*/ 69959 w 1972818"/>
              <a:gd name="connsiteY3" fmla="*/ 354246 h 373296"/>
              <a:gd name="connsiteX4" fmla="*/ 1905400 w 1972818"/>
              <a:gd name="connsiteY4" fmla="*/ 354246 h 373296"/>
              <a:gd name="connsiteX5" fmla="*/ 1940735 w 1972818"/>
              <a:gd name="connsiteY5" fmla="*/ 288217 h 373296"/>
              <a:gd name="connsiteX6" fmla="*/ 1805453 w 1972818"/>
              <a:gd name="connsiteY6" fmla="*/ 85078 h 373296"/>
              <a:gd name="connsiteX7" fmla="*/ 1682172 w 1972818"/>
              <a:gd name="connsiteY7" fmla="*/ 19050 h 373296"/>
              <a:gd name="connsiteX8" fmla="*/ 246423 w 1972818"/>
              <a:gd name="connsiteY8" fmla="*/ 19050 h 3732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972818" h="373296">
                <a:moveTo>
                  <a:pt x="246423" y="19050"/>
                </a:moveTo>
                <a:cubicBezTo>
                  <a:pt x="246423" y="19050"/>
                  <a:pt x="167123" y="19050"/>
                  <a:pt x="130165" y="89249"/>
                </a:cubicBezTo>
                <a:lnTo>
                  <a:pt x="27616" y="284046"/>
                </a:lnTo>
                <a:cubicBezTo>
                  <a:pt x="27616" y="284046"/>
                  <a:pt x="-9341" y="354246"/>
                  <a:pt x="69959" y="354246"/>
                </a:cubicBezTo>
                <a:lnTo>
                  <a:pt x="1905400" y="354246"/>
                </a:lnTo>
                <a:cubicBezTo>
                  <a:pt x="1905400" y="354246"/>
                  <a:pt x="1984715" y="354246"/>
                  <a:pt x="1940735" y="288217"/>
                </a:cubicBezTo>
                <a:lnTo>
                  <a:pt x="1805453" y="85078"/>
                </a:lnTo>
                <a:cubicBezTo>
                  <a:pt x="1805453" y="85078"/>
                  <a:pt x="1761473" y="19050"/>
                  <a:pt x="1682172" y="19050"/>
                </a:cubicBezTo>
                <a:lnTo>
                  <a:pt x="246423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1953449" y="1587414"/>
            <a:ext cx="120149" cy="59785"/>
          </a:xfrm>
          <a:custGeom>
            <a:avLst/>
            <a:gdLst>
              <a:gd name="connsiteX0" fmla="*/ 132442 w 132442"/>
              <a:gd name="connsiteY0" fmla="*/ 0 h 65902"/>
              <a:gd name="connsiteX1" fmla="*/ 109935 w 132442"/>
              <a:gd name="connsiteY1" fmla="*/ 65902 h 65902"/>
              <a:gd name="connsiteX2" fmla="*/ 0 w 132442"/>
              <a:gd name="connsiteY2" fmla="*/ 65902 h 65902"/>
              <a:gd name="connsiteX3" fmla="*/ 22507 w 132442"/>
              <a:gd name="connsiteY3" fmla="*/ 0 h 65902"/>
              <a:gd name="connsiteX4" fmla="*/ 132442 w 132442"/>
              <a:gd name="connsiteY4" fmla="*/ 0 h 65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442" h="65902">
                <a:moveTo>
                  <a:pt x="132442" y="0"/>
                </a:moveTo>
                <a:lnTo>
                  <a:pt x="109935" y="65902"/>
                </a:lnTo>
                <a:lnTo>
                  <a:pt x="0" y="65902"/>
                </a:lnTo>
                <a:lnTo>
                  <a:pt x="22507" y="0"/>
                </a:lnTo>
                <a:lnTo>
                  <a:pt x="132442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1950030" y="1554757"/>
            <a:ext cx="105416" cy="78741"/>
          </a:xfrm>
          <a:custGeom>
            <a:avLst/>
            <a:gdLst>
              <a:gd name="connsiteX0" fmla="*/ 18590 w 116202"/>
              <a:gd name="connsiteY0" fmla="*/ 32356 h 86797"/>
              <a:gd name="connsiteX1" fmla="*/ 19849 w 116202"/>
              <a:gd name="connsiteY1" fmla="*/ 28633 h 86797"/>
              <a:gd name="connsiteX2" fmla="*/ 23780 w 116202"/>
              <a:gd name="connsiteY2" fmla="*/ 28633 h 86797"/>
              <a:gd name="connsiteX3" fmla="*/ 116202 w 116202"/>
              <a:gd name="connsiteY3" fmla="*/ 28633 h 86797"/>
              <a:gd name="connsiteX4" fmla="*/ 116202 w 116202"/>
              <a:gd name="connsiteY4" fmla="*/ 16835 h 86797"/>
              <a:gd name="connsiteX5" fmla="*/ 75509 w 116202"/>
              <a:gd name="connsiteY5" fmla="*/ 16835 h 86797"/>
              <a:gd name="connsiteX6" fmla="*/ 60710 w 116202"/>
              <a:gd name="connsiteY6" fmla="*/ 0 h 86797"/>
              <a:gd name="connsiteX7" fmla="*/ 7218 w 116202"/>
              <a:gd name="connsiteY7" fmla="*/ 0 h 86797"/>
              <a:gd name="connsiteX8" fmla="*/ 0 w 116202"/>
              <a:gd name="connsiteY8" fmla="*/ 16835 h 86797"/>
              <a:gd name="connsiteX9" fmla="*/ 0 w 116202"/>
              <a:gd name="connsiteY9" fmla="*/ 86797 h 86797"/>
              <a:gd name="connsiteX10" fmla="*/ 18590 w 116202"/>
              <a:gd name="connsiteY10" fmla="*/ 32356 h 867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16202" h="86797">
                <a:moveTo>
                  <a:pt x="18590" y="32356"/>
                </a:moveTo>
                <a:lnTo>
                  <a:pt x="19849" y="28633"/>
                </a:lnTo>
                <a:lnTo>
                  <a:pt x="23780" y="28633"/>
                </a:lnTo>
                <a:lnTo>
                  <a:pt x="116202" y="28633"/>
                </a:lnTo>
                <a:lnTo>
                  <a:pt x="116202" y="16835"/>
                </a:lnTo>
                <a:lnTo>
                  <a:pt x="75509" y="16835"/>
                </a:lnTo>
                <a:lnTo>
                  <a:pt x="60710" y="0"/>
                </a:lnTo>
                <a:lnTo>
                  <a:pt x="7218" y="0"/>
                </a:lnTo>
                <a:lnTo>
                  <a:pt x="0" y="16835"/>
                </a:lnTo>
                <a:lnTo>
                  <a:pt x="0" y="86797"/>
                </a:lnTo>
                <a:lnTo>
                  <a:pt x="18590" y="3235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1724193" y="1692499"/>
            <a:ext cx="4820227" cy="3346966"/>
          </a:xfrm>
          <a:custGeom>
            <a:avLst/>
            <a:gdLst>
              <a:gd name="connsiteX0" fmla="*/ 79300 w 5313408"/>
              <a:gd name="connsiteY0" fmla="*/ 0 h 3689410"/>
              <a:gd name="connsiteX1" fmla="*/ 0 w 5313408"/>
              <a:gd name="connsiteY1" fmla="*/ 79338 h 3689410"/>
              <a:gd name="connsiteX2" fmla="*/ 0 w 5313408"/>
              <a:gd name="connsiteY2" fmla="*/ 3689410 h 3689410"/>
              <a:gd name="connsiteX3" fmla="*/ 5313408 w 5313408"/>
              <a:gd name="connsiteY3" fmla="*/ 3689410 h 3689410"/>
              <a:gd name="connsiteX4" fmla="*/ 5313408 w 5313408"/>
              <a:gd name="connsiteY4" fmla="*/ 79338 h 3689410"/>
              <a:gd name="connsiteX5" fmla="*/ 5234108 w 5313408"/>
              <a:gd name="connsiteY5" fmla="*/ 0 h 3689410"/>
              <a:gd name="connsiteX6" fmla="*/ 79300 w 5313408"/>
              <a:gd name="connsiteY6" fmla="*/ 0 h 36894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13408" h="3689410">
                <a:moveTo>
                  <a:pt x="79300" y="0"/>
                </a:moveTo>
                <a:cubicBezTo>
                  <a:pt x="79300" y="0"/>
                  <a:pt x="0" y="0"/>
                  <a:pt x="0" y="79338"/>
                </a:cubicBezTo>
                <a:lnTo>
                  <a:pt x="0" y="3689410"/>
                </a:lnTo>
                <a:lnTo>
                  <a:pt x="5313408" y="3689410"/>
                </a:lnTo>
                <a:lnTo>
                  <a:pt x="5313408" y="79338"/>
                </a:lnTo>
                <a:cubicBezTo>
                  <a:pt x="5313408" y="79338"/>
                  <a:pt x="5313408" y="0"/>
                  <a:pt x="5234108" y="0"/>
                </a:cubicBezTo>
                <a:lnTo>
                  <a:pt x="79300" y="0"/>
                </a:lnTo>
              </a:path>
            </a:pathLst>
          </a:custGeom>
          <a:solidFill>
            <a:srgbClr val="DEF1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31" y="691273"/>
            <a:ext cx="9689337" cy="54725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662700" y="5265194"/>
            <a:ext cx="333425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934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  <a:r>
              <a:rPr lang="en-US" altLang="zh-CN" sz="84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49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4~6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639452" y="956261"/>
            <a:ext cx="6990696" cy="14070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57"/>
              </a:lnSpc>
              <a:tabLst>
                <a:tab pos="241950" algn="l"/>
                <a:tab pos="495422" algn="l"/>
              </a:tabLst>
            </a:pP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005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생명주기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constructor(props)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사용하기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241950" algn="l"/>
                <a:tab pos="495422" algn="l"/>
              </a:tabLst>
            </a:pPr>
            <a:r>
              <a:rPr lang="en-US" altLang="zh-CN" sz="1633" dirty="0"/>
              <a:t>		</a:t>
            </a:r>
            <a:r>
              <a:rPr lang="en-US" altLang="zh-CN" sz="699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R005_LifecycleEx.js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089"/>
              </a:lnSpc>
              <a:tabLst>
                <a:tab pos="241950" algn="l"/>
                <a:tab pos="495422" algn="l"/>
              </a:tabLst>
            </a:pPr>
            <a:r>
              <a:rPr lang="en-US" altLang="zh-CN" sz="1633" dirty="0"/>
              <a:t>	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React,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'react';</a:t>
            </a:r>
          </a:p>
          <a:p>
            <a:pPr>
              <a:lnSpc>
                <a:spcPts val="1361"/>
              </a:lnSpc>
              <a:tabLst>
                <a:tab pos="241950" algn="l"/>
                <a:tab pos="495422" algn="l"/>
              </a:tabLst>
            </a:pPr>
            <a:r>
              <a:rPr lang="en-US" altLang="zh-CN" sz="1633" dirty="0"/>
              <a:t>	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361"/>
              </a:lnSpc>
              <a:tabLst>
                <a:tab pos="241950" algn="l"/>
                <a:tab pos="495422" algn="l"/>
              </a:tabLst>
            </a:pPr>
            <a:r>
              <a:rPr lang="en-US" altLang="zh-CN" sz="1633" dirty="0"/>
              <a:t>	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class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R005_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LifecycleEx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extends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823791" y="2373370"/>
            <a:ext cx="121828" cy="21459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1361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</a:t>
            </a:r>
          </a:p>
          <a:p>
            <a:pPr>
              <a:lnSpc>
                <a:spcPts val="1361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1361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7</a:t>
            </a:r>
          </a:p>
          <a:p>
            <a:pPr>
              <a:lnSpc>
                <a:spcPts val="1361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8</a:t>
            </a:r>
          </a:p>
          <a:p>
            <a:pPr>
              <a:lnSpc>
                <a:spcPts val="1361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9</a:t>
            </a:r>
          </a:p>
          <a:p>
            <a:pPr>
              <a:lnSpc>
                <a:spcPts val="1361"/>
              </a:lnSpc>
              <a:tabLst>
                <a:tab pos="57607" algn="l"/>
              </a:tabLst>
            </a:pP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  <a:p>
            <a:pPr>
              <a:lnSpc>
                <a:spcPts val="1361"/>
              </a:lnSpc>
              <a:tabLst>
                <a:tab pos="57607" algn="l"/>
              </a:tabLst>
            </a:pP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11</a:t>
            </a:r>
          </a:p>
          <a:p>
            <a:pPr>
              <a:lnSpc>
                <a:spcPts val="1361"/>
              </a:lnSpc>
              <a:tabLst>
                <a:tab pos="57607" algn="l"/>
              </a:tabLst>
            </a:pP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12</a:t>
            </a:r>
          </a:p>
          <a:p>
            <a:pPr>
              <a:lnSpc>
                <a:spcPts val="1361"/>
              </a:lnSpc>
              <a:tabLst>
                <a:tab pos="57607" algn="l"/>
              </a:tabLst>
            </a:pP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13</a:t>
            </a:r>
          </a:p>
          <a:p>
            <a:pPr>
              <a:lnSpc>
                <a:spcPts val="1361"/>
              </a:lnSpc>
              <a:tabLst>
                <a:tab pos="57607" algn="l"/>
              </a:tabLst>
            </a:pP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14</a:t>
            </a:r>
          </a:p>
          <a:p>
            <a:pPr>
              <a:lnSpc>
                <a:spcPts val="1361"/>
              </a:lnSpc>
              <a:tabLst>
                <a:tab pos="57607" algn="l"/>
              </a:tabLst>
            </a:pP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15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134864" y="2373370"/>
            <a:ext cx="2655214" cy="21330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126736" algn="l"/>
                <a:tab pos="241950" algn="l"/>
              </a:tabLst>
            </a:pP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constructor(props)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361"/>
              </a:lnSpc>
              <a:tabLst>
                <a:tab pos="126736" algn="l"/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super(props);</a:t>
            </a:r>
          </a:p>
          <a:p>
            <a:pPr>
              <a:lnSpc>
                <a:spcPts val="1361"/>
              </a:lnSpc>
              <a:tabLst>
                <a:tab pos="126736" algn="l"/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this.state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{};</a:t>
            </a:r>
          </a:p>
          <a:p>
            <a:pPr>
              <a:lnSpc>
                <a:spcPts val="1361"/>
              </a:lnSpc>
              <a:tabLst>
                <a:tab pos="126736" algn="l"/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console.log('1.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constructor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Call');</a:t>
            </a:r>
          </a:p>
          <a:p>
            <a:pPr>
              <a:lnSpc>
                <a:spcPts val="1361"/>
              </a:lnSpc>
              <a:tabLst>
                <a:tab pos="126736" algn="l"/>
                <a:tab pos="241950" algn="l"/>
              </a:tabLst>
            </a:pP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814"/>
              </a:lnSpc>
              <a:tabLst>
                <a:tab pos="126736" algn="l"/>
                <a:tab pos="241950" algn="l"/>
              </a:tabLst>
            </a:pP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render()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361"/>
              </a:lnSpc>
              <a:tabLst>
                <a:tab pos="126736" algn="l"/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console.log('3.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render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Call');</a:t>
            </a:r>
          </a:p>
          <a:p>
            <a:pPr>
              <a:lnSpc>
                <a:spcPts val="1361"/>
              </a:lnSpc>
              <a:tabLst>
                <a:tab pos="126736" algn="l"/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(</a:t>
            </a:r>
          </a:p>
          <a:p>
            <a:pPr>
              <a:lnSpc>
                <a:spcPts val="1361"/>
              </a:lnSpc>
              <a:tabLst>
                <a:tab pos="126736" algn="l"/>
                <a:tab pos="241950" algn="l"/>
              </a:tabLst>
            </a:pPr>
            <a:r>
              <a:rPr lang="en-US" altLang="zh-CN" sz="1633" dirty="0"/>
              <a:t>		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&lt;h2&gt;[THIS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IS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CONSTRUCTOR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FUCNTION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]&lt;/h2&gt;</a:t>
            </a:r>
          </a:p>
          <a:p>
            <a:pPr>
              <a:lnSpc>
                <a:spcPts val="1361"/>
              </a:lnSpc>
              <a:tabLst>
                <a:tab pos="126736" algn="l"/>
                <a:tab pos="241950" algn="l"/>
              </a:tabLst>
            </a:pPr>
            <a:r>
              <a:rPr lang="en-US" altLang="zh-CN" sz="1633" dirty="0"/>
              <a:t>	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361"/>
              </a:lnSpc>
              <a:tabLst>
                <a:tab pos="126736" algn="l"/>
                <a:tab pos="241950" algn="l"/>
              </a:tabLst>
            </a:pP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720100" y="4481751"/>
            <a:ext cx="5232202" cy="14115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  <a:tabLst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16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361"/>
              </a:lnSpc>
              <a:tabLst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17</a:t>
            </a:r>
          </a:p>
          <a:p>
            <a:pPr>
              <a:lnSpc>
                <a:spcPts val="1361"/>
              </a:lnSpc>
              <a:tabLst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18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export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default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R005_</a:t>
            </a:r>
            <a:r>
              <a:rPr lang="en-US" altLang="zh-CN" sz="86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6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LifecycleEx;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905"/>
              </a:lnSpc>
              <a:tabLst>
                <a:tab pos="103693" algn="l"/>
              </a:tabLst>
            </a:pPr>
            <a:r>
              <a:rPr lang="en-US" altLang="zh-CN" sz="89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constructor(props)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함수는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생명주기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중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가장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먼저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실행되며,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처음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한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번만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호출된다.</a:t>
            </a:r>
          </a:p>
          <a:p>
            <a:pPr>
              <a:lnSpc>
                <a:spcPts val="1724"/>
              </a:lnSpc>
              <a:tabLst>
                <a:tab pos="103693" algn="l"/>
              </a:tabLst>
            </a:pPr>
            <a:r>
              <a:rPr lang="en-US" altLang="zh-CN" sz="99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component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내부에서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사용되는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변수(</a:t>
            </a:r>
            <a:r>
              <a:rPr lang="en-US" altLang="zh-CN" sz="8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9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)를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선언하고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부모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객체에서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전달받은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변수(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props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)</a:t>
            </a:r>
          </a:p>
          <a:p>
            <a:pPr>
              <a:lnSpc>
                <a:spcPts val="1542"/>
              </a:lnSpc>
              <a:tabLst>
                <a:tab pos="103693" algn="l"/>
              </a:tabLst>
            </a:pP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를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초기화할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때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사용한다.</a:t>
            </a:r>
            <a:r>
              <a:rPr lang="en-US" altLang="zh-CN" sz="8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9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super()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함수는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가장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위에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호출해야</a:t>
            </a:r>
            <a:r>
              <a:rPr lang="en-US" altLang="zh-CN" sz="99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한다.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67939" y="1418664"/>
            <a:ext cx="15477" cy="7142561"/>
          </a:xfrm>
          <a:custGeom>
            <a:avLst/>
            <a:gdLst>
              <a:gd name="connsiteX0" fmla="*/ 6350 w 17061"/>
              <a:gd name="connsiteY0" fmla="*/ 6350 h 7873351"/>
              <a:gd name="connsiteX1" fmla="*/ 6350 w 17061"/>
              <a:gd name="connsiteY1" fmla="*/ 7867001 h 7873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061" h="7873351">
                <a:moveTo>
                  <a:pt x="6350" y="6350"/>
                </a:moveTo>
                <a:lnTo>
                  <a:pt x="6350" y="7867001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026710" y="1495210"/>
            <a:ext cx="1823769" cy="315973"/>
          </a:xfrm>
          <a:custGeom>
            <a:avLst/>
            <a:gdLst>
              <a:gd name="connsiteX0" fmla="*/ 236264 w 2010368"/>
              <a:gd name="connsiteY0" fmla="*/ 0 h 348302"/>
              <a:gd name="connsiteX1" fmla="*/ 115460 w 2010368"/>
              <a:gd name="connsiteY1" fmla="*/ 72944 h 348302"/>
              <a:gd name="connsiteX2" fmla="*/ 8901 w 2010368"/>
              <a:gd name="connsiteY2" fmla="*/ 275358 h 348302"/>
              <a:gd name="connsiteX3" fmla="*/ 52900 w 2010368"/>
              <a:gd name="connsiteY3" fmla="*/ 348302 h 348302"/>
              <a:gd name="connsiteX4" fmla="*/ 1960109 w 2010368"/>
              <a:gd name="connsiteY4" fmla="*/ 348302 h 348302"/>
              <a:gd name="connsiteX5" fmla="*/ 1996825 w 2010368"/>
              <a:gd name="connsiteY5" fmla="*/ 279692 h 348302"/>
              <a:gd name="connsiteX6" fmla="*/ 1856253 w 2010368"/>
              <a:gd name="connsiteY6" fmla="*/ 68610 h 348302"/>
              <a:gd name="connsiteX7" fmla="*/ 1728152 w 2010368"/>
              <a:gd name="connsiteY7" fmla="*/ 0 h 348302"/>
              <a:gd name="connsiteX8" fmla="*/ 236264 w 2010368"/>
              <a:gd name="connsiteY8" fmla="*/ 0 h 3483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10368" h="348302">
                <a:moveTo>
                  <a:pt x="236264" y="0"/>
                </a:moveTo>
                <a:cubicBezTo>
                  <a:pt x="236264" y="0"/>
                  <a:pt x="153863" y="0"/>
                  <a:pt x="115460" y="72944"/>
                </a:cubicBezTo>
                <a:lnTo>
                  <a:pt x="8901" y="275358"/>
                </a:lnTo>
                <a:cubicBezTo>
                  <a:pt x="8901" y="275358"/>
                  <a:pt x="-29501" y="348302"/>
                  <a:pt x="52900" y="348302"/>
                </a:cubicBezTo>
                <a:lnTo>
                  <a:pt x="1960109" y="348302"/>
                </a:lnTo>
                <a:cubicBezTo>
                  <a:pt x="1960109" y="348302"/>
                  <a:pt x="2042525" y="348302"/>
                  <a:pt x="1996825" y="279692"/>
                </a:cubicBezTo>
                <a:lnTo>
                  <a:pt x="1856253" y="68610"/>
                </a:lnTo>
                <a:cubicBezTo>
                  <a:pt x="1856253" y="68610"/>
                  <a:pt x="1810554" y="0"/>
                  <a:pt x="1728152" y="0"/>
                </a:cubicBezTo>
                <a:lnTo>
                  <a:pt x="236264" y="0"/>
                </a:lnTo>
              </a:path>
            </a:pathLst>
          </a:custGeom>
          <a:solidFill>
            <a:srgbClr val="85CE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009428" y="1477928"/>
            <a:ext cx="1858333" cy="350537"/>
          </a:xfrm>
          <a:custGeom>
            <a:avLst/>
            <a:gdLst>
              <a:gd name="connsiteX0" fmla="*/ 255314 w 2048468"/>
              <a:gd name="connsiteY0" fmla="*/ 19050 h 386402"/>
              <a:gd name="connsiteX1" fmla="*/ 134510 w 2048468"/>
              <a:gd name="connsiteY1" fmla="*/ 91994 h 386402"/>
              <a:gd name="connsiteX2" fmla="*/ 27951 w 2048468"/>
              <a:gd name="connsiteY2" fmla="*/ 294408 h 386402"/>
              <a:gd name="connsiteX3" fmla="*/ 71950 w 2048468"/>
              <a:gd name="connsiteY3" fmla="*/ 367352 h 386402"/>
              <a:gd name="connsiteX4" fmla="*/ 1979159 w 2048468"/>
              <a:gd name="connsiteY4" fmla="*/ 367352 h 386402"/>
              <a:gd name="connsiteX5" fmla="*/ 2015875 w 2048468"/>
              <a:gd name="connsiteY5" fmla="*/ 298742 h 386402"/>
              <a:gd name="connsiteX6" fmla="*/ 1875303 w 2048468"/>
              <a:gd name="connsiteY6" fmla="*/ 87660 h 386402"/>
              <a:gd name="connsiteX7" fmla="*/ 1747202 w 2048468"/>
              <a:gd name="connsiteY7" fmla="*/ 19050 h 386402"/>
              <a:gd name="connsiteX8" fmla="*/ 255314 w 2048468"/>
              <a:gd name="connsiteY8" fmla="*/ 19050 h 3864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48468" h="386402">
                <a:moveTo>
                  <a:pt x="255314" y="19050"/>
                </a:moveTo>
                <a:cubicBezTo>
                  <a:pt x="255314" y="19050"/>
                  <a:pt x="172913" y="19050"/>
                  <a:pt x="134510" y="91994"/>
                </a:cubicBezTo>
                <a:lnTo>
                  <a:pt x="27951" y="294408"/>
                </a:lnTo>
                <a:cubicBezTo>
                  <a:pt x="27951" y="294408"/>
                  <a:pt x="-10451" y="367352"/>
                  <a:pt x="71950" y="367352"/>
                </a:cubicBezTo>
                <a:lnTo>
                  <a:pt x="1979159" y="367352"/>
                </a:lnTo>
                <a:cubicBezTo>
                  <a:pt x="1979159" y="367352"/>
                  <a:pt x="2061575" y="367352"/>
                  <a:pt x="2015875" y="298742"/>
                </a:cubicBezTo>
                <a:lnTo>
                  <a:pt x="1875303" y="87660"/>
                </a:lnTo>
                <a:cubicBezTo>
                  <a:pt x="1875303" y="87660"/>
                  <a:pt x="1829604" y="19050"/>
                  <a:pt x="1747202" y="19050"/>
                </a:cubicBezTo>
                <a:lnTo>
                  <a:pt x="255314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2200792" y="1574527"/>
            <a:ext cx="124847" cy="62123"/>
          </a:xfrm>
          <a:custGeom>
            <a:avLst/>
            <a:gdLst>
              <a:gd name="connsiteX0" fmla="*/ 137621 w 137621"/>
              <a:gd name="connsiteY0" fmla="*/ 0 h 68479"/>
              <a:gd name="connsiteX1" fmla="*/ 114248 w 137621"/>
              <a:gd name="connsiteY1" fmla="*/ 68479 h 68479"/>
              <a:gd name="connsiteX2" fmla="*/ 0 w 137621"/>
              <a:gd name="connsiteY2" fmla="*/ 68479 h 68479"/>
              <a:gd name="connsiteX3" fmla="*/ 23387 w 137621"/>
              <a:gd name="connsiteY3" fmla="*/ 0 h 68479"/>
              <a:gd name="connsiteX4" fmla="*/ 137621 w 137621"/>
              <a:gd name="connsiteY4" fmla="*/ 0 h 684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7621" h="68479">
                <a:moveTo>
                  <a:pt x="137621" y="0"/>
                </a:moveTo>
                <a:lnTo>
                  <a:pt x="114248" y="68479"/>
                </a:lnTo>
                <a:lnTo>
                  <a:pt x="0" y="68479"/>
                </a:lnTo>
                <a:lnTo>
                  <a:pt x="23387" y="0"/>
                </a:lnTo>
                <a:lnTo>
                  <a:pt x="137621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197239" y="1540595"/>
            <a:ext cx="109538" cy="81820"/>
          </a:xfrm>
          <a:custGeom>
            <a:avLst/>
            <a:gdLst>
              <a:gd name="connsiteX0" fmla="*/ 19317 w 120745"/>
              <a:gd name="connsiteY0" fmla="*/ 33621 h 90191"/>
              <a:gd name="connsiteX1" fmla="*/ 20625 w 120745"/>
              <a:gd name="connsiteY1" fmla="*/ 29753 h 90191"/>
              <a:gd name="connsiteX2" fmla="*/ 24710 w 120745"/>
              <a:gd name="connsiteY2" fmla="*/ 29753 h 90191"/>
              <a:gd name="connsiteX3" fmla="*/ 120745 w 120745"/>
              <a:gd name="connsiteY3" fmla="*/ 29753 h 90191"/>
              <a:gd name="connsiteX4" fmla="*/ 120745 w 120745"/>
              <a:gd name="connsiteY4" fmla="*/ 17494 h 90191"/>
              <a:gd name="connsiteX5" fmla="*/ 78462 w 120745"/>
              <a:gd name="connsiteY5" fmla="*/ 17494 h 90191"/>
              <a:gd name="connsiteX6" fmla="*/ 63098 w 120745"/>
              <a:gd name="connsiteY6" fmla="*/ 0 h 90191"/>
              <a:gd name="connsiteX7" fmla="*/ 7500 w 120745"/>
              <a:gd name="connsiteY7" fmla="*/ 0 h 90191"/>
              <a:gd name="connsiteX8" fmla="*/ 0 w 120745"/>
              <a:gd name="connsiteY8" fmla="*/ 17494 h 90191"/>
              <a:gd name="connsiteX9" fmla="*/ 0 w 120745"/>
              <a:gd name="connsiteY9" fmla="*/ 90191 h 90191"/>
              <a:gd name="connsiteX10" fmla="*/ 19317 w 120745"/>
              <a:gd name="connsiteY10" fmla="*/ 33621 h 90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0745" h="90191">
                <a:moveTo>
                  <a:pt x="19317" y="33621"/>
                </a:moveTo>
                <a:lnTo>
                  <a:pt x="20625" y="29753"/>
                </a:lnTo>
                <a:lnTo>
                  <a:pt x="24710" y="29753"/>
                </a:lnTo>
                <a:lnTo>
                  <a:pt x="120745" y="29753"/>
                </a:lnTo>
                <a:lnTo>
                  <a:pt x="120745" y="17494"/>
                </a:lnTo>
                <a:lnTo>
                  <a:pt x="78462" y="17494"/>
                </a:lnTo>
                <a:lnTo>
                  <a:pt x="63098" y="0"/>
                </a:lnTo>
                <a:lnTo>
                  <a:pt x="7500" y="0"/>
                </a:lnTo>
                <a:lnTo>
                  <a:pt x="0" y="17494"/>
                </a:lnTo>
                <a:lnTo>
                  <a:pt x="0" y="90191"/>
                </a:lnTo>
                <a:lnTo>
                  <a:pt x="19317" y="3362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1962570" y="1683720"/>
            <a:ext cx="5008704" cy="2916890"/>
          </a:xfrm>
          <a:custGeom>
            <a:avLst/>
            <a:gdLst>
              <a:gd name="connsiteX0" fmla="*/ 82401 w 5521169"/>
              <a:gd name="connsiteY0" fmla="*/ 0 h 3215331"/>
              <a:gd name="connsiteX1" fmla="*/ 0 w 5521169"/>
              <a:gd name="connsiteY1" fmla="*/ 82440 h 3215331"/>
              <a:gd name="connsiteX2" fmla="*/ 0 w 5521169"/>
              <a:gd name="connsiteY2" fmla="*/ 3215331 h 3215331"/>
              <a:gd name="connsiteX3" fmla="*/ 5521169 w 5521169"/>
              <a:gd name="connsiteY3" fmla="*/ 3215331 h 3215331"/>
              <a:gd name="connsiteX4" fmla="*/ 5521169 w 5521169"/>
              <a:gd name="connsiteY4" fmla="*/ 82440 h 3215331"/>
              <a:gd name="connsiteX5" fmla="*/ 5438783 w 5521169"/>
              <a:gd name="connsiteY5" fmla="*/ 0 h 3215331"/>
              <a:gd name="connsiteX6" fmla="*/ 82401 w 5521169"/>
              <a:gd name="connsiteY6" fmla="*/ 0 h 32153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521169" h="3215331">
                <a:moveTo>
                  <a:pt x="82401" y="0"/>
                </a:moveTo>
                <a:cubicBezTo>
                  <a:pt x="82401" y="0"/>
                  <a:pt x="0" y="0"/>
                  <a:pt x="0" y="82440"/>
                </a:cubicBezTo>
                <a:lnTo>
                  <a:pt x="0" y="3215331"/>
                </a:lnTo>
                <a:lnTo>
                  <a:pt x="5521169" y="3215331"/>
                </a:lnTo>
                <a:lnTo>
                  <a:pt x="5521169" y="82440"/>
                </a:lnTo>
                <a:cubicBezTo>
                  <a:pt x="5521169" y="82440"/>
                  <a:pt x="5521169" y="0"/>
                  <a:pt x="5438783" y="0"/>
                </a:cubicBezTo>
                <a:lnTo>
                  <a:pt x="82401" y="0"/>
                </a:lnTo>
              </a:path>
            </a:pathLst>
          </a:custGeom>
          <a:solidFill>
            <a:srgbClr val="DEF1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3186084" y="5526812"/>
            <a:ext cx="138297" cy="123851"/>
          </a:xfrm>
          <a:custGeom>
            <a:avLst/>
            <a:gdLst>
              <a:gd name="connsiteX0" fmla="*/ 152447 w 152447"/>
              <a:gd name="connsiteY0" fmla="*/ 100181 h 136523"/>
              <a:gd name="connsiteX1" fmla="*/ 123304 w 152447"/>
              <a:gd name="connsiteY1" fmla="*/ 136523 h 136523"/>
              <a:gd name="connsiteX2" fmla="*/ 29143 w 152447"/>
              <a:gd name="connsiteY2" fmla="*/ 136523 h 136523"/>
              <a:gd name="connsiteX3" fmla="*/ 0 w 152447"/>
              <a:gd name="connsiteY3" fmla="*/ 100181 h 136523"/>
              <a:gd name="connsiteX4" fmla="*/ 0 w 152447"/>
              <a:gd name="connsiteY4" fmla="*/ 36355 h 136523"/>
              <a:gd name="connsiteX5" fmla="*/ 29143 w 152447"/>
              <a:gd name="connsiteY5" fmla="*/ 0 h 136523"/>
              <a:gd name="connsiteX6" fmla="*/ 123304 w 152447"/>
              <a:gd name="connsiteY6" fmla="*/ 0 h 136523"/>
              <a:gd name="connsiteX7" fmla="*/ 152447 w 152447"/>
              <a:gd name="connsiteY7" fmla="*/ 36355 h 136523"/>
              <a:gd name="connsiteX8" fmla="*/ 152447 w 152447"/>
              <a:gd name="connsiteY8" fmla="*/ 100181 h 1365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2447" h="136523">
                <a:moveTo>
                  <a:pt x="152447" y="100181"/>
                </a:moveTo>
                <a:cubicBezTo>
                  <a:pt x="152447" y="120264"/>
                  <a:pt x="148188" y="136523"/>
                  <a:pt x="123304" y="136523"/>
                </a:cubicBezTo>
                <a:lnTo>
                  <a:pt x="29143" y="136523"/>
                </a:lnTo>
                <a:cubicBezTo>
                  <a:pt x="4258" y="136523"/>
                  <a:pt x="0" y="120264"/>
                  <a:pt x="0" y="100181"/>
                </a:cubicBezTo>
                <a:lnTo>
                  <a:pt x="0" y="36355"/>
                </a:lnTo>
                <a:cubicBezTo>
                  <a:pt x="0" y="16272"/>
                  <a:pt x="4258" y="0"/>
                  <a:pt x="29143" y="0"/>
                </a:cubicBezTo>
                <a:lnTo>
                  <a:pt x="123304" y="0"/>
                </a:lnTo>
                <a:cubicBezTo>
                  <a:pt x="148188" y="0"/>
                  <a:pt x="152447" y="16272"/>
                  <a:pt x="152447" y="36355"/>
                </a:cubicBezTo>
                <a:lnTo>
                  <a:pt x="152447" y="10018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3208775" y="5555557"/>
            <a:ext cx="31396" cy="65395"/>
          </a:xfrm>
          <a:custGeom>
            <a:avLst/>
            <a:gdLst>
              <a:gd name="connsiteX0" fmla="*/ 0 w 34608"/>
              <a:gd name="connsiteY0" fmla="*/ 0 h 72086"/>
              <a:gd name="connsiteX1" fmla="*/ 34608 w 34608"/>
              <a:gd name="connsiteY1" fmla="*/ 0 h 72086"/>
              <a:gd name="connsiteX2" fmla="*/ 34608 w 34608"/>
              <a:gd name="connsiteY2" fmla="*/ 7023 h 72086"/>
              <a:gd name="connsiteX3" fmla="*/ 6846 w 34608"/>
              <a:gd name="connsiteY3" fmla="*/ 7023 h 72086"/>
              <a:gd name="connsiteX4" fmla="*/ 6846 w 34608"/>
              <a:gd name="connsiteY4" fmla="*/ 32284 h 72086"/>
              <a:gd name="connsiteX5" fmla="*/ 34608 w 34608"/>
              <a:gd name="connsiteY5" fmla="*/ 32284 h 72086"/>
              <a:gd name="connsiteX6" fmla="*/ 34608 w 34608"/>
              <a:gd name="connsiteY6" fmla="*/ 39467 h 72086"/>
              <a:gd name="connsiteX7" fmla="*/ 6846 w 34608"/>
              <a:gd name="connsiteY7" fmla="*/ 39467 h 72086"/>
              <a:gd name="connsiteX8" fmla="*/ 6846 w 34608"/>
              <a:gd name="connsiteY8" fmla="*/ 72086 h 72086"/>
              <a:gd name="connsiteX9" fmla="*/ 0 w 34608"/>
              <a:gd name="connsiteY9" fmla="*/ 72086 h 72086"/>
              <a:gd name="connsiteX10" fmla="*/ 0 w 34608"/>
              <a:gd name="connsiteY10" fmla="*/ 0 h 720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34608" h="72086">
                <a:moveTo>
                  <a:pt x="0" y="0"/>
                </a:moveTo>
                <a:lnTo>
                  <a:pt x="34608" y="0"/>
                </a:lnTo>
                <a:lnTo>
                  <a:pt x="34608" y="7023"/>
                </a:lnTo>
                <a:lnTo>
                  <a:pt x="6846" y="7023"/>
                </a:lnTo>
                <a:lnTo>
                  <a:pt x="6846" y="32284"/>
                </a:lnTo>
                <a:lnTo>
                  <a:pt x="34608" y="32284"/>
                </a:lnTo>
                <a:lnTo>
                  <a:pt x="34608" y="39467"/>
                </a:lnTo>
                <a:lnTo>
                  <a:pt x="6846" y="39467"/>
                </a:lnTo>
                <a:lnTo>
                  <a:pt x="6846" y="72086"/>
                </a:lnTo>
                <a:lnTo>
                  <a:pt x="0" y="72086"/>
                </a:lnTo>
                <a:lnTo>
                  <a:pt x="0" y="0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3246913" y="5555557"/>
            <a:ext cx="11471" cy="65395"/>
          </a:xfrm>
          <a:custGeom>
            <a:avLst/>
            <a:gdLst>
              <a:gd name="connsiteX0" fmla="*/ 0 w 12645"/>
              <a:gd name="connsiteY0" fmla="*/ 0 h 72086"/>
              <a:gd name="connsiteX1" fmla="*/ 12645 w 12645"/>
              <a:gd name="connsiteY1" fmla="*/ 0 h 72086"/>
              <a:gd name="connsiteX2" fmla="*/ 12645 w 12645"/>
              <a:gd name="connsiteY2" fmla="*/ 72086 h 72086"/>
              <a:gd name="connsiteX3" fmla="*/ 7892 w 12645"/>
              <a:gd name="connsiteY3" fmla="*/ 72086 h 72086"/>
              <a:gd name="connsiteX4" fmla="*/ 7892 w 12645"/>
              <a:gd name="connsiteY4" fmla="*/ 6194 h 72086"/>
              <a:gd name="connsiteX5" fmla="*/ 0 w 12645"/>
              <a:gd name="connsiteY5" fmla="*/ 6194 h 72086"/>
              <a:gd name="connsiteX6" fmla="*/ 0 w 12645"/>
              <a:gd name="connsiteY6" fmla="*/ 0 h 720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645" h="72086">
                <a:moveTo>
                  <a:pt x="0" y="0"/>
                </a:moveTo>
                <a:lnTo>
                  <a:pt x="12645" y="0"/>
                </a:lnTo>
                <a:lnTo>
                  <a:pt x="12645" y="72086"/>
                </a:lnTo>
                <a:lnTo>
                  <a:pt x="7892" y="72086"/>
                </a:lnTo>
                <a:lnTo>
                  <a:pt x="7892" y="6194"/>
                </a:lnTo>
                <a:lnTo>
                  <a:pt x="0" y="6194"/>
                </a:lnTo>
                <a:lnTo>
                  <a:pt x="0" y="0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3268139" y="5554191"/>
            <a:ext cx="25700" cy="66753"/>
          </a:xfrm>
          <a:custGeom>
            <a:avLst/>
            <a:gdLst>
              <a:gd name="connsiteX0" fmla="*/ 21250 w 28329"/>
              <a:gd name="connsiteY0" fmla="*/ 44179 h 73583"/>
              <a:gd name="connsiteX1" fmla="*/ 5828 w 28329"/>
              <a:gd name="connsiteY1" fmla="*/ 66559 h 73583"/>
              <a:gd name="connsiteX2" fmla="*/ 28126 w 28329"/>
              <a:gd name="connsiteY2" fmla="*/ 66559 h 73583"/>
              <a:gd name="connsiteX3" fmla="*/ 28126 w 28329"/>
              <a:gd name="connsiteY3" fmla="*/ 73583 h 73583"/>
              <a:gd name="connsiteX4" fmla="*/ 0 w 28329"/>
              <a:gd name="connsiteY4" fmla="*/ 73583 h 73583"/>
              <a:gd name="connsiteX5" fmla="*/ 0 w 28329"/>
              <a:gd name="connsiteY5" fmla="*/ 66559 h 73583"/>
              <a:gd name="connsiteX6" fmla="*/ 16047 w 28329"/>
              <a:gd name="connsiteY6" fmla="*/ 42347 h 73583"/>
              <a:gd name="connsiteX7" fmla="*/ 22471 w 28329"/>
              <a:gd name="connsiteY7" fmla="*/ 30960 h 73583"/>
              <a:gd name="connsiteX8" fmla="*/ 24012 w 28329"/>
              <a:gd name="connsiteY8" fmla="*/ 22438 h 73583"/>
              <a:gd name="connsiteX9" fmla="*/ 21163 w 28329"/>
              <a:gd name="connsiteY9" fmla="*/ 11066 h 73583"/>
              <a:gd name="connsiteX10" fmla="*/ 13983 w 28329"/>
              <a:gd name="connsiteY10" fmla="*/ 6529 h 73583"/>
              <a:gd name="connsiteX11" fmla="*/ 6948 w 28329"/>
              <a:gd name="connsiteY11" fmla="*/ 11153 h 73583"/>
              <a:gd name="connsiteX12" fmla="*/ 4331 w 28329"/>
              <a:gd name="connsiteY12" fmla="*/ 23572 h 73583"/>
              <a:gd name="connsiteX13" fmla="*/ 4360 w 28329"/>
              <a:gd name="connsiteY13" fmla="*/ 24605 h 73583"/>
              <a:gd name="connsiteX14" fmla="*/ 4389 w 28329"/>
              <a:gd name="connsiteY14" fmla="*/ 25594 h 73583"/>
              <a:gd name="connsiteX15" fmla="*/ 0 w 28329"/>
              <a:gd name="connsiteY15" fmla="*/ 25594 h 73583"/>
              <a:gd name="connsiteX16" fmla="*/ 0 w 28329"/>
              <a:gd name="connsiteY16" fmla="*/ 24503 h 73583"/>
              <a:gd name="connsiteX17" fmla="*/ 4055 w 28329"/>
              <a:gd name="connsiteY17" fmla="*/ 6820 h 73583"/>
              <a:gd name="connsiteX18" fmla="*/ 14448 w 28329"/>
              <a:gd name="connsiteY18" fmla="*/ 0 h 73583"/>
              <a:gd name="connsiteX19" fmla="*/ 24317 w 28329"/>
              <a:gd name="connsiteY19" fmla="*/ 6602 h 73583"/>
              <a:gd name="connsiteX20" fmla="*/ 28329 w 28329"/>
              <a:gd name="connsiteY20" fmla="*/ 22904 h 73583"/>
              <a:gd name="connsiteX21" fmla="*/ 26643 w 28329"/>
              <a:gd name="connsiteY21" fmla="*/ 33621 h 73583"/>
              <a:gd name="connsiteX22" fmla="*/ 21250 w 28329"/>
              <a:gd name="connsiteY22" fmla="*/ 44179 h 735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8329" h="73583">
                <a:moveTo>
                  <a:pt x="21250" y="44179"/>
                </a:moveTo>
                <a:lnTo>
                  <a:pt x="5828" y="66559"/>
                </a:lnTo>
                <a:lnTo>
                  <a:pt x="28126" y="66559"/>
                </a:lnTo>
                <a:lnTo>
                  <a:pt x="28126" y="73583"/>
                </a:lnTo>
                <a:lnTo>
                  <a:pt x="0" y="73583"/>
                </a:lnTo>
                <a:lnTo>
                  <a:pt x="0" y="66559"/>
                </a:lnTo>
                <a:lnTo>
                  <a:pt x="16047" y="42347"/>
                </a:lnTo>
                <a:cubicBezTo>
                  <a:pt x="19303" y="37504"/>
                  <a:pt x="21439" y="33709"/>
                  <a:pt x="22471" y="30960"/>
                </a:cubicBezTo>
                <a:cubicBezTo>
                  <a:pt x="23503" y="28211"/>
                  <a:pt x="24012" y="25376"/>
                  <a:pt x="24012" y="22438"/>
                </a:cubicBezTo>
                <a:cubicBezTo>
                  <a:pt x="24012" y="17886"/>
                  <a:pt x="23053" y="14106"/>
                  <a:pt x="21163" y="11066"/>
                </a:cubicBezTo>
                <a:cubicBezTo>
                  <a:pt x="19274" y="8041"/>
                  <a:pt x="16875" y="6529"/>
                  <a:pt x="13983" y="6529"/>
                </a:cubicBezTo>
                <a:cubicBezTo>
                  <a:pt x="11032" y="6529"/>
                  <a:pt x="8692" y="8070"/>
                  <a:pt x="6948" y="11153"/>
                </a:cubicBezTo>
                <a:cubicBezTo>
                  <a:pt x="5203" y="14236"/>
                  <a:pt x="4331" y="18381"/>
                  <a:pt x="4331" y="23572"/>
                </a:cubicBezTo>
                <a:cubicBezTo>
                  <a:pt x="4331" y="23834"/>
                  <a:pt x="4346" y="24183"/>
                  <a:pt x="4360" y="24605"/>
                </a:cubicBezTo>
                <a:cubicBezTo>
                  <a:pt x="4389" y="25041"/>
                  <a:pt x="4389" y="25361"/>
                  <a:pt x="4389" y="25594"/>
                </a:cubicBezTo>
                <a:lnTo>
                  <a:pt x="0" y="25594"/>
                </a:lnTo>
                <a:lnTo>
                  <a:pt x="0" y="24503"/>
                </a:lnTo>
                <a:cubicBezTo>
                  <a:pt x="0" y="17261"/>
                  <a:pt x="1351" y="11357"/>
                  <a:pt x="4055" y="6820"/>
                </a:cubicBezTo>
                <a:cubicBezTo>
                  <a:pt x="6759" y="2268"/>
                  <a:pt x="10232" y="0"/>
                  <a:pt x="14448" y="0"/>
                </a:cubicBezTo>
                <a:cubicBezTo>
                  <a:pt x="18343" y="0"/>
                  <a:pt x="21628" y="2210"/>
                  <a:pt x="24317" y="6602"/>
                </a:cubicBezTo>
                <a:cubicBezTo>
                  <a:pt x="26992" y="11008"/>
                  <a:pt x="28329" y="16447"/>
                  <a:pt x="28329" y="22904"/>
                </a:cubicBezTo>
                <a:cubicBezTo>
                  <a:pt x="28329" y="26641"/>
                  <a:pt x="27777" y="30204"/>
                  <a:pt x="26643" y="33621"/>
                </a:cubicBezTo>
                <a:cubicBezTo>
                  <a:pt x="25495" y="37039"/>
                  <a:pt x="23707" y="40558"/>
                  <a:pt x="21250" y="44179"/>
                </a:cubicBez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7226070" y="2043114"/>
            <a:ext cx="3423107" cy="11521"/>
          </a:xfrm>
          <a:custGeom>
            <a:avLst/>
            <a:gdLst>
              <a:gd name="connsiteX0" fmla="*/ 6350 w 3773342"/>
              <a:gd name="connsiteY0" fmla="*/ 6350 h 12700"/>
              <a:gd name="connsiteX1" fmla="*/ 3766992 w 3773342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773342" h="12700">
                <a:moveTo>
                  <a:pt x="6350" y="6350"/>
                </a:moveTo>
                <a:lnTo>
                  <a:pt x="3766992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7226070" y="4904551"/>
            <a:ext cx="3423107" cy="11521"/>
          </a:xfrm>
          <a:custGeom>
            <a:avLst/>
            <a:gdLst>
              <a:gd name="connsiteX0" fmla="*/ 6350 w 3773342"/>
              <a:gd name="connsiteY0" fmla="*/ 6350 h 12700"/>
              <a:gd name="connsiteX1" fmla="*/ 3766992 w 3773342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773342" h="12700">
                <a:moveTo>
                  <a:pt x="6350" y="6350"/>
                </a:moveTo>
                <a:lnTo>
                  <a:pt x="3766992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7370935" y="2231399"/>
            <a:ext cx="3128946" cy="2502719"/>
          </a:xfrm>
          <a:custGeom>
            <a:avLst/>
            <a:gdLst>
              <a:gd name="connsiteX0" fmla="*/ 6350 w 3449084"/>
              <a:gd name="connsiteY0" fmla="*/ 2752434 h 2758784"/>
              <a:gd name="connsiteX1" fmla="*/ 3442734 w 3449084"/>
              <a:gd name="connsiteY1" fmla="*/ 2752434 h 2758784"/>
              <a:gd name="connsiteX2" fmla="*/ 3442734 w 3449084"/>
              <a:gd name="connsiteY2" fmla="*/ 6350 h 2758784"/>
              <a:gd name="connsiteX3" fmla="*/ 6350 w 3449084"/>
              <a:gd name="connsiteY3" fmla="*/ 6350 h 2758784"/>
              <a:gd name="connsiteX4" fmla="*/ 6350 w 3449084"/>
              <a:gd name="connsiteY4" fmla="*/ 2752434 h 2758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49084" h="2758784">
                <a:moveTo>
                  <a:pt x="6350" y="2752434"/>
                </a:moveTo>
                <a:lnTo>
                  <a:pt x="3442734" y="2752434"/>
                </a:lnTo>
                <a:lnTo>
                  <a:pt x="3442734" y="6350"/>
                </a:lnTo>
                <a:lnTo>
                  <a:pt x="6350" y="6350"/>
                </a:lnTo>
                <a:lnTo>
                  <a:pt x="6350" y="27524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31" y="691273"/>
            <a:ext cx="9689337" cy="54725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39452" y="933219"/>
            <a:ext cx="6990696" cy="789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57"/>
              </a:lnSpc>
              <a:tabLst>
                <a:tab pos="748894" algn="l"/>
              </a:tabLst>
            </a:pP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005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생명주기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constructor(props)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사용하기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  <a:tabLst>
                <a:tab pos="748894" algn="l"/>
              </a:tabLst>
            </a:pPr>
            <a:r>
              <a:rPr lang="en-US" altLang="zh-CN" sz="1633" dirty="0"/>
              <a:t>	</a:t>
            </a:r>
            <a:r>
              <a:rPr lang="en-US" altLang="zh-CN" sz="727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App.js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123343" y="1797310"/>
            <a:ext cx="2981585" cy="9506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</a:pP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9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9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React</a:t>
            </a:r>
            <a:r>
              <a:rPr lang="en-US" altLang="zh-CN" sz="9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9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'react';</a:t>
            </a:r>
          </a:p>
          <a:p>
            <a:pPr>
              <a:lnSpc>
                <a:spcPts val="1452"/>
              </a:lnSpc>
            </a:pP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9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9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'./App.css';</a:t>
            </a:r>
          </a:p>
          <a:p>
            <a:pPr>
              <a:lnSpc>
                <a:spcPts val="1452"/>
              </a:lnSpc>
            </a:pP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</a:t>
            </a:r>
            <a:r>
              <a:rPr lang="en-US" altLang="zh-CN" sz="9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9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LifecycleEx</a:t>
            </a:r>
            <a:r>
              <a:rPr lang="en-US" altLang="zh-CN" sz="9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9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'./R005_</a:t>
            </a:r>
            <a:r>
              <a:rPr lang="en-US" altLang="zh-CN" sz="9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LifecycleEx'</a:t>
            </a:r>
          </a:p>
          <a:p>
            <a:pPr>
              <a:lnSpc>
                <a:spcPts val="1452"/>
              </a:lnSpc>
            </a:pP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1452"/>
              </a:lnSpc>
            </a:pP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</a:t>
            </a:r>
            <a:r>
              <a:rPr lang="en-US" altLang="zh-CN" sz="9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function</a:t>
            </a:r>
            <a:r>
              <a:rPr lang="en-US" altLang="zh-CN" sz="9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App()</a:t>
            </a:r>
            <a:r>
              <a:rPr lang="en-US" altLang="zh-CN" sz="9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065737" y="2730527"/>
            <a:ext cx="128240" cy="1335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1452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7</a:t>
            </a:r>
          </a:p>
          <a:p>
            <a:pPr>
              <a:lnSpc>
                <a:spcPts val="1452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8</a:t>
            </a:r>
          </a:p>
          <a:p>
            <a:pPr>
              <a:lnSpc>
                <a:spcPts val="1452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9</a:t>
            </a:r>
          </a:p>
          <a:p>
            <a:pPr>
              <a:lnSpc>
                <a:spcPts val="1452"/>
              </a:lnSpc>
              <a:tabLst>
                <a:tab pos="57607" algn="l"/>
              </a:tabLst>
            </a:pP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  <a:p>
            <a:pPr>
              <a:lnSpc>
                <a:spcPts val="1452"/>
              </a:lnSpc>
              <a:tabLst>
                <a:tab pos="57607" algn="l"/>
              </a:tabLst>
            </a:pP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11</a:t>
            </a:r>
          </a:p>
          <a:p>
            <a:pPr>
              <a:lnSpc>
                <a:spcPts val="1452"/>
              </a:lnSpc>
              <a:tabLst>
                <a:tab pos="57607" algn="l"/>
              </a:tabLst>
            </a:pP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12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388330" y="2730528"/>
            <a:ext cx="1987082" cy="1335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  <a:tabLst>
                <a:tab pos="126736" algn="l"/>
                <a:tab pos="253472" algn="l"/>
              </a:tabLst>
            </a:pP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9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(</a:t>
            </a:r>
          </a:p>
          <a:p>
            <a:pPr>
              <a:lnSpc>
                <a:spcPts val="1452"/>
              </a:lnSpc>
              <a:tabLst>
                <a:tab pos="126736" algn="l"/>
                <a:tab pos="253472" algn="l"/>
              </a:tabLst>
            </a:pPr>
            <a:r>
              <a:rPr lang="en-US" altLang="zh-CN" sz="1633" dirty="0"/>
              <a:t>	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&lt;div&gt;</a:t>
            </a:r>
          </a:p>
          <a:p>
            <a:pPr>
              <a:lnSpc>
                <a:spcPts val="1452"/>
              </a:lnSpc>
              <a:tabLst>
                <a:tab pos="126736" algn="l"/>
                <a:tab pos="253472" algn="l"/>
              </a:tabLst>
            </a:pPr>
            <a:r>
              <a:rPr lang="en-US" altLang="zh-CN" sz="1633" dirty="0"/>
              <a:t>		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&lt;h1&gt;Start</a:t>
            </a:r>
            <a:r>
              <a:rPr lang="en-US" altLang="zh-CN" sz="9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React</a:t>
            </a:r>
            <a:r>
              <a:rPr lang="en-US" altLang="zh-CN" sz="9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200!&lt;/h1&gt;</a:t>
            </a:r>
          </a:p>
          <a:p>
            <a:pPr>
              <a:lnSpc>
                <a:spcPts val="1452"/>
              </a:lnSpc>
              <a:tabLst>
                <a:tab pos="126736" algn="l"/>
                <a:tab pos="253472" algn="l"/>
              </a:tabLst>
            </a:pPr>
            <a:r>
              <a:rPr lang="en-US" altLang="zh-CN" sz="1633" dirty="0"/>
              <a:t>		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&lt;p&gt;CSS</a:t>
            </a:r>
            <a:r>
              <a:rPr lang="en-US" altLang="zh-CN" sz="81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13" dirty="0">
                <a:solidFill>
                  <a:srgbClr val="231F20"/>
                </a:solidFill>
                <a:latin typeface="나눔고딕" pitchFamily="18" charset="0"/>
                <a:cs typeface="나눔고딕" pitchFamily="18" charset="0"/>
              </a:rPr>
              <a:t>적용하기</a:t>
            </a:r>
            <a:r>
              <a:rPr lang="en-US" altLang="zh-CN" sz="90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&lt;/p&gt;</a:t>
            </a:r>
          </a:p>
          <a:p>
            <a:pPr>
              <a:lnSpc>
                <a:spcPts val="1452"/>
              </a:lnSpc>
              <a:tabLst>
                <a:tab pos="126736" algn="l"/>
                <a:tab pos="253472" algn="l"/>
              </a:tabLst>
            </a:pPr>
            <a:r>
              <a:rPr lang="en-US" altLang="zh-CN" sz="1633" dirty="0"/>
              <a:t>		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&lt;LifecycleEx&gt;&lt;/LifecycleEx&gt;</a:t>
            </a:r>
          </a:p>
          <a:p>
            <a:pPr>
              <a:lnSpc>
                <a:spcPts val="1452"/>
              </a:lnSpc>
              <a:tabLst>
                <a:tab pos="126736" algn="l"/>
                <a:tab pos="253472" algn="l"/>
              </a:tabLst>
            </a:pPr>
            <a:r>
              <a:rPr lang="en-US" altLang="zh-CN" sz="1633" dirty="0"/>
              <a:t>	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&lt;/div&gt;</a:t>
            </a:r>
          </a:p>
          <a:p>
            <a:pPr>
              <a:lnSpc>
                <a:spcPts val="1452"/>
              </a:lnSpc>
              <a:tabLst>
                <a:tab pos="126736" algn="l"/>
                <a:tab pos="253472" algn="l"/>
              </a:tabLst>
            </a:pP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962046" y="4020903"/>
            <a:ext cx="5455019" cy="140301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  <a:tabLst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13</a:t>
            </a:r>
            <a:r>
              <a:rPr lang="en-US" altLang="zh-CN" sz="9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452"/>
              </a:lnSpc>
              <a:tabLst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14</a:t>
            </a:r>
          </a:p>
          <a:p>
            <a:pPr>
              <a:lnSpc>
                <a:spcPts val="1452"/>
              </a:lnSpc>
              <a:tabLst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15</a:t>
            </a:r>
            <a:r>
              <a:rPr lang="en-US" altLang="zh-CN" sz="90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export</a:t>
            </a:r>
            <a:r>
              <a:rPr lang="en-US" altLang="zh-CN" sz="9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default</a:t>
            </a:r>
            <a:r>
              <a:rPr lang="en-US" altLang="zh-CN" sz="90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App;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2087"/>
              </a:lnSpc>
              <a:tabLst>
                <a:tab pos="103693" algn="l"/>
              </a:tabLst>
            </a:pPr>
            <a:r>
              <a:rPr lang="en-US" altLang="zh-CN" sz="103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App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js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파일과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같은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경로에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위치한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R005LifecycleEx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js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파일을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임포트해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사용할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수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있도록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한다.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  <a:tabLst>
                <a:tab pos="103693" algn="l"/>
              </a:tabLst>
            </a:pPr>
            <a:r>
              <a:rPr lang="en-US" altLang="zh-CN" sz="103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R005LifecycleEx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js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에서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작성한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component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를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이식한다.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333070" y="5507139"/>
            <a:ext cx="3826368" cy="2103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를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눌러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개발자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도구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창을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띄운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후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[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Console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]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탭을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클릭하면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출력된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962046" y="5530181"/>
            <a:ext cx="1336904" cy="38036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크롬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웹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브라우저에서</a:t>
            </a:r>
          </a:p>
          <a:p>
            <a:pPr>
              <a:lnSpc>
                <a:spcPts val="1724"/>
              </a:lnSpc>
            </a:pP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로그를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확인할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수</a:t>
            </a:r>
            <a:r>
              <a:rPr lang="en-US" altLang="zh-CN" sz="103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39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있다.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570325" y="4850429"/>
            <a:ext cx="307777" cy="5124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883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3</a:t>
            </a:r>
            <a:r>
              <a:rPr lang="en-US" altLang="zh-CN" sz="11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42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724"/>
              </a:lnSpc>
              <a:tabLst>
                <a:tab pos="57607" algn="l"/>
              </a:tabLst>
            </a:pPr>
            <a:r>
              <a:rPr lang="en-US" altLang="zh-CN" sz="883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10</a:t>
            </a:r>
            <a:r>
              <a:rPr lang="en-US" altLang="zh-CN" sz="114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42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365493" y="1808831"/>
            <a:ext cx="647613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18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실행</a:t>
            </a:r>
            <a:r>
              <a:rPr lang="en-US" altLang="zh-CN" sz="11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8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결과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13192" y="1111757"/>
            <a:ext cx="14341" cy="4347198"/>
          </a:xfrm>
          <a:custGeom>
            <a:avLst/>
            <a:gdLst>
              <a:gd name="connsiteX0" fmla="*/ 6350 w 15808"/>
              <a:gd name="connsiteY0" fmla="*/ 6350 h 4791981"/>
              <a:gd name="connsiteX1" fmla="*/ 6350 w 15808"/>
              <a:gd name="connsiteY1" fmla="*/ 4785631 h 47919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808" h="4791981">
                <a:moveTo>
                  <a:pt x="6350" y="6350"/>
                </a:moveTo>
                <a:lnTo>
                  <a:pt x="6350" y="4785631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1813192" y="1094798"/>
            <a:ext cx="14341" cy="14341"/>
          </a:xfrm>
          <a:custGeom>
            <a:avLst/>
            <a:gdLst>
              <a:gd name="connsiteX0" fmla="*/ 6350 w 15808"/>
              <a:gd name="connsiteY0" fmla="*/ 6350 h 15808"/>
              <a:gd name="connsiteX1" fmla="*/ 6350 w 15808"/>
              <a:gd name="connsiteY1" fmla="*/ 12579 h 15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808" h="15808">
                <a:moveTo>
                  <a:pt x="6350" y="6350"/>
                </a:moveTo>
                <a:lnTo>
                  <a:pt x="6350" y="12579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1812882" y="5453089"/>
            <a:ext cx="11831" cy="22446"/>
          </a:xfrm>
          <a:custGeom>
            <a:avLst/>
            <a:gdLst>
              <a:gd name="connsiteX0" fmla="*/ 6691 w 13041"/>
              <a:gd name="connsiteY0" fmla="*/ 6350 h 24743"/>
              <a:gd name="connsiteX1" fmla="*/ 6691 w 13041"/>
              <a:gd name="connsiteY1" fmla="*/ 12579 h 24743"/>
              <a:gd name="connsiteX2" fmla="*/ 6350 w 13041"/>
              <a:gd name="connsiteY2" fmla="*/ 18393 h 247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041" h="24743">
                <a:moveTo>
                  <a:pt x="6691" y="6350"/>
                </a:moveTo>
                <a:lnTo>
                  <a:pt x="6691" y="12579"/>
                </a:lnTo>
                <a:cubicBezTo>
                  <a:pt x="6691" y="12579"/>
                  <a:pt x="6691" y="14745"/>
                  <a:pt x="6350" y="18393"/>
                </a:cubicBez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1727620" y="5538588"/>
            <a:ext cx="22451" cy="11634"/>
          </a:xfrm>
          <a:custGeom>
            <a:avLst/>
            <a:gdLst>
              <a:gd name="connsiteX0" fmla="*/ 18398 w 24748"/>
              <a:gd name="connsiteY0" fmla="*/ 6350 h 12824"/>
              <a:gd name="connsiteX1" fmla="*/ 12576 w 24748"/>
              <a:gd name="connsiteY1" fmla="*/ 6474 h 12824"/>
              <a:gd name="connsiteX2" fmla="*/ 6350 w 24748"/>
              <a:gd name="connsiteY2" fmla="*/ 6474 h 128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4748" h="12824">
                <a:moveTo>
                  <a:pt x="18398" y="6350"/>
                </a:moveTo>
                <a:cubicBezTo>
                  <a:pt x="16502" y="6432"/>
                  <a:pt x="14565" y="6474"/>
                  <a:pt x="12576" y="6474"/>
                </a:cubicBezTo>
                <a:lnTo>
                  <a:pt x="6350" y="6474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-553455" y="5538701"/>
            <a:ext cx="14341" cy="14341"/>
          </a:xfrm>
          <a:custGeom>
            <a:avLst/>
            <a:gdLst>
              <a:gd name="connsiteX0" fmla="*/ 12576 w 15808"/>
              <a:gd name="connsiteY0" fmla="*/ 6350 h 15808"/>
              <a:gd name="connsiteX1" fmla="*/ 6350 w 15808"/>
              <a:gd name="connsiteY1" fmla="*/ 6350 h 15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808" h="15808">
                <a:moveTo>
                  <a:pt x="12576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1997869" y="1780363"/>
            <a:ext cx="1299863" cy="225205"/>
          </a:xfrm>
          <a:custGeom>
            <a:avLst/>
            <a:gdLst>
              <a:gd name="connsiteX0" fmla="*/ 168393 w 1432858"/>
              <a:gd name="connsiteY0" fmla="*/ 0 h 248247"/>
              <a:gd name="connsiteX1" fmla="*/ 82292 w 1432858"/>
              <a:gd name="connsiteY1" fmla="*/ 51989 h 248247"/>
              <a:gd name="connsiteX2" fmla="*/ 6344 w 1432858"/>
              <a:gd name="connsiteY2" fmla="*/ 196257 h 248247"/>
              <a:gd name="connsiteX3" fmla="*/ 37703 w 1432858"/>
              <a:gd name="connsiteY3" fmla="*/ 248247 h 248247"/>
              <a:gd name="connsiteX4" fmla="*/ 1397036 w 1432858"/>
              <a:gd name="connsiteY4" fmla="*/ 248247 h 248247"/>
              <a:gd name="connsiteX5" fmla="*/ 1423206 w 1432858"/>
              <a:gd name="connsiteY5" fmla="*/ 199346 h 248247"/>
              <a:gd name="connsiteX6" fmla="*/ 1323015 w 1432858"/>
              <a:gd name="connsiteY6" fmla="*/ 48901 h 248247"/>
              <a:gd name="connsiteX7" fmla="*/ 1231713 w 1432858"/>
              <a:gd name="connsiteY7" fmla="*/ 0 h 248247"/>
              <a:gd name="connsiteX8" fmla="*/ 168393 w 1432858"/>
              <a:gd name="connsiteY8" fmla="*/ 0 h 248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32858" h="248247">
                <a:moveTo>
                  <a:pt x="168393" y="0"/>
                </a:moveTo>
                <a:cubicBezTo>
                  <a:pt x="168393" y="0"/>
                  <a:pt x="109663" y="0"/>
                  <a:pt x="82292" y="51989"/>
                </a:cubicBezTo>
                <a:lnTo>
                  <a:pt x="6344" y="196257"/>
                </a:lnTo>
                <a:cubicBezTo>
                  <a:pt x="6344" y="196257"/>
                  <a:pt x="-21026" y="248247"/>
                  <a:pt x="37703" y="248247"/>
                </a:cubicBezTo>
                <a:lnTo>
                  <a:pt x="1397036" y="248247"/>
                </a:lnTo>
                <a:cubicBezTo>
                  <a:pt x="1397036" y="248247"/>
                  <a:pt x="1455777" y="248247"/>
                  <a:pt x="1423206" y="199346"/>
                </a:cubicBezTo>
                <a:lnTo>
                  <a:pt x="1323015" y="48901"/>
                </a:lnTo>
                <a:cubicBezTo>
                  <a:pt x="1323015" y="48901"/>
                  <a:pt x="1290443" y="0"/>
                  <a:pt x="1231713" y="0"/>
                </a:cubicBezTo>
                <a:lnTo>
                  <a:pt x="168393" y="0"/>
                </a:lnTo>
              </a:path>
            </a:pathLst>
          </a:custGeom>
          <a:solidFill>
            <a:srgbClr val="85CE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1980588" y="1763081"/>
            <a:ext cx="1334426" cy="259769"/>
          </a:xfrm>
          <a:custGeom>
            <a:avLst/>
            <a:gdLst>
              <a:gd name="connsiteX0" fmla="*/ 187443 w 1470958"/>
              <a:gd name="connsiteY0" fmla="*/ 19050 h 286347"/>
              <a:gd name="connsiteX1" fmla="*/ 101342 w 1470958"/>
              <a:gd name="connsiteY1" fmla="*/ 71039 h 286347"/>
              <a:gd name="connsiteX2" fmla="*/ 25394 w 1470958"/>
              <a:gd name="connsiteY2" fmla="*/ 215307 h 286347"/>
              <a:gd name="connsiteX3" fmla="*/ 56753 w 1470958"/>
              <a:gd name="connsiteY3" fmla="*/ 267297 h 286347"/>
              <a:gd name="connsiteX4" fmla="*/ 1416086 w 1470958"/>
              <a:gd name="connsiteY4" fmla="*/ 267297 h 286347"/>
              <a:gd name="connsiteX5" fmla="*/ 1442256 w 1470958"/>
              <a:gd name="connsiteY5" fmla="*/ 218396 h 286347"/>
              <a:gd name="connsiteX6" fmla="*/ 1342065 w 1470958"/>
              <a:gd name="connsiteY6" fmla="*/ 67951 h 286347"/>
              <a:gd name="connsiteX7" fmla="*/ 1250763 w 1470958"/>
              <a:gd name="connsiteY7" fmla="*/ 19050 h 286347"/>
              <a:gd name="connsiteX8" fmla="*/ 187443 w 1470958"/>
              <a:gd name="connsiteY8" fmla="*/ 19050 h 286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470958" h="286347">
                <a:moveTo>
                  <a:pt x="187443" y="19050"/>
                </a:moveTo>
                <a:cubicBezTo>
                  <a:pt x="187443" y="19050"/>
                  <a:pt x="128713" y="19050"/>
                  <a:pt x="101342" y="71039"/>
                </a:cubicBezTo>
                <a:lnTo>
                  <a:pt x="25394" y="215307"/>
                </a:lnTo>
                <a:cubicBezTo>
                  <a:pt x="25394" y="215307"/>
                  <a:pt x="-1976" y="267297"/>
                  <a:pt x="56753" y="267297"/>
                </a:cubicBezTo>
                <a:lnTo>
                  <a:pt x="1416086" y="267297"/>
                </a:lnTo>
                <a:cubicBezTo>
                  <a:pt x="1416086" y="267297"/>
                  <a:pt x="1474827" y="267297"/>
                  <a:pt x="1442256" y="218396"/>
                </a:cubicBezTo>
                <a:lnTo>
                  <a:pt x="1342065" y="67951"/>
                </a:lnTo>
                <a:cubicBezTo>
                  <a:pt x="1342065" y="67951"/>
                  <a:pt x="1309493" y="19050"/>
                  <a:pt x="1250763" y="19050"/>
                </a:cubicBezTo>
                <a:lnTo>
                  <a:pt x="187443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2121944" y="1836897"/>
            <a:ext cx="88983" cy="44277"/>
          </a:xfrm>
          <a:custGeom>
            <a:avLst/>
            <a:gdLst>
              <a:gd name="connsiteX0" fmla="*/ 0 w 98087"/>
              <a:gd name="connsiteY0" fmla="*/ 24403 h 48807"/>
              <a:gd name="connsiteX1" fmla="*/ 98087 w 98087"/>
              <a:gd name="connsiteY1" fmla="*/ 24403 h 488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8087" h="48807">
                <a:moveTo>
                  <a:pt x="0" y="24403"/>
                </a:moveTo>
                <a:lnTo>
                  <a:pt x="98087" y="24403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2119412" y="1812711"/>
            <a:ext cx="78071" cy="58315"/>
          </a:xfrm>
          <a:custGeom>
            <a:avLst/>
            <a:gdLst>
              <a:gd name="connsiteX0" fmla="*/ 13768 w 86059"/>
              <a:gd name="connsiteY0" fmla="*/ 23963 h 64282"/>
              <a:gd name="connsiteX1" fmla="*/ 14700 w 86059"/>
              <a:gd name="connsiteY1" fmla="*/ 21206 h 64282"/>
              <a:gd name="connsiteX2" fmla="*/ 17611 w 86059"/>
              <a:gd name="connsiteY2" fmla="*/ 21206 h 64282"/>
              <a:gd name="connsiteX3" fmla="*/ 86059 w 86059"/>
              <a:gd name="connsiteY3" fmla="*/ 21206 h 64282"/>
              <a:gd name="connsiteX4" fmla="*/ 86059 w 86059"/>
              <a:gd name="connsiteY4" fmla="*/ 12468 h 64282"/>
              <a:gd name="connsiteX5" fmla="*/ 55922 w 86059"/>
              <a:gd name="connsiteY5" fmla="*/ 12468 h 64282"/>
              <a:gd name="connsiteX6" fmla="*/ 44972 w 86059"/>
              <a:gd name="connsiteY6" fmla="*/ 0 h 64282"/>
              <a:gd name="connsiteX7" fmla="*/ 5345 w 86059"/>
              <a:gd name="connsiteY7" fmla="*/ 0 h 64282"/>
              <a:gd name="connsiteX8" fmla="*/ 0 w 86059"/>
              <a:gd name="connsiteY8" fmla="*/ 12468 h 64282"/>
              <a:gd name="connsiteX9" fmla="*/ 0 w 86059"/>
              <a:gd name="connsiteY9" fmla="*/ 64282 h 64282"/>
              <a:gd name="connsiteX10" fmla="*/ 13768 w 86059"/>
              <a:gd name="connsiteY10" fmla="*/ 23963 h 642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86059" h="64282">
                <a:moveTo>
                  <a:pt x="13768" y="23963"/>
                </a:moveTo>
                <a:lnTo>
                  <a:pt x="14700" y="21206"/>
                </a:lnTo>
                <a:lnTo>
                  <a:pt x="17611" y="21206"/>
                </a:lnTo>
                <a:lnTo>
                  <a:pt x="86059" y="21206"/>
                </a:lnTo>
                <a:lnTo>
                  <a:pt x="86059" y="12468"/>
                </a:lnTo>
                <a:lnTo>
                  <a:pt x="55922" y="12468"/>
                </a:lnTo>
                <a:lnTo>
                  <a:pt x="44972" y="0"/>
                </a:lnTo>
                <a:lnTo>
                  <a:pt x="5345" y="0"/>
                </a:lnTo>
                <a:lnTo>
                  <a:pt x="0" y="12468"/>
                </a:lnTo>
                <a:lnTo>
                  <a:pt x="0" y="64282"/>
                </a:lnTo>
                <a:lnTo>
                  <a:pt x="13768" y="2396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1952155" y="1914724"/>
            <a:ext cx="3569884" cy="506413"/>
          </a:xfrm>
          <a:custGeom>
            <a:avLst/>
            <a:gdLst>
              <a:gd name="connsiteX0" fmla="*/ 58730 w 3935136"/>
              <a:gd name="connsiteY0" fmla="*/ 0 h 558227"/>
              <a:gd name="connsiteX1" fmla="*/ 0 w 3935136"/>
              <a:gd name="connsiteY1" fmla="*/ 58758 h 558227"/>
              <a:gd name="connsiteX2" fmla="*/ 0 w 3935136"/>
              <a:gd name="connsiteY2" fmla="*/ 558227 h 558227"/>
              <a:gd name="connsiteX3" fmla="*/ 3935136 w 3935136"/>
              <a:gd name="connsiteY3" fmla="*/ 558227 h 558227"/>
              <a:gd name="connsiteX4" fmla="*/ 3935136 w 3935136"/>
              <a:gd name="connsiteY4" fmla="*/ 58758 h 558227"/>
              <a:gd name="connsiteX5" fmla="*/ 3876406 w 3935136"/>
              <a:gd name="connsiteY5" fmla="*/ 0 h 558227"/>
              <a:gd name="connsiteX6" fmla="*/ 58730 w 3935136"/>
              <a:gd name="connsiteY6" fmla="*/ 0 h 5582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935136" h="558227">
                <a:moveTo>
                  <a:pt x="58730" y="0"/>
                </a:moveTo>
                <a:cubicBezTo>
                  <a:pt x="58730" y="0"/>
                  <a:pt x="0" y="0"/>
                  <a:pt x="0" y="58758"/>
                </a:cubicBezTo>
                <a:lnTo>
                  <a:pt x="0" y="558227"/>
                </a:lnTo>
                <a:lnTo>
                  <a:pt x="3935136" y="558227"/>
                </a:lnTo>
                <a:lnTo>
                  <a:pt x="3935136" y="58758"/>
                </a:lnTo>
                <a:cubicBezTo>
                  <a:pt x="3935136" y="58758"/>
                  <a:pt x="3935136" y="0"/>
                  <a:pt x="3876406" y="0"/>
                </a:cubicBezTo>
                <a:lnTo>
                  <a:pt x="58730" y="0"/>
                </a:lnTo>
              </a:path>
            </a:pathLst>
          </a:custGeom>
          <a:solidFill>
            <a:srgbClr val="DEF1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1651437" y="788717"/>
            <a:ext cx="14767" cy="5002956"/>
          </a:xfrm>
          <a:custGeom>
            <a:avLst/>
            <a:gdLst>
              <a:gd name="connsiteX0" fmla="*/ 6350 w 16278"/>
              <a:gd name="connsiteY0" fmla="*/ 6350 h 5514832"/>
              <a:gd name="connsiteX1" fmla="*/ 6350 w 16278"/>
              <a:gd name="connsiteY1" fmla="*/ 5508482 h 5514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278" h="5514832">
                <a:moveTo>
                  <a:pt x="6350" y="6350"/>
                </a:moveTo>
                <a:lnTo>
                  <a:pt x="6350" y="5508482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1651437" y="769195"/>
            <a:ext cx="14767" cy="14767"/>
          </a:xfrm>
          <a:custGeom>
            <a:avLst/>
            <a:gdLst>
              <a:gd name="connsiteX0" fmla="*/ 6350 w 16278"/>
              <a:gd name="connsiteY0" fmla="*/ 6350 h 16278"/>
              <a:gd name="connsiteX1" fmla="*/ 6350 w 16278"/>
              <a:gd name="connsiteY1" fmla="*/ 13521 h 162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278" h="16278">
                <a:moveTo>
                  <a:pt x="6350" y="6350"/>
                </a:moveTo>
                <a:lnTo>
                  <a:pt x="6350" y="13521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1651080" y="5786664"/>
            <a:ext cx="11878" cy="24099"/>
          </a:xfrm>
          <a:custGeom>
            <a:avLst/>
            <a:gdLst>
              <a:gd name="connsiteX0" fmla="*/ 6743 w 13093"/>
              <a:gd name="connsiteY0" fmla="*/ 6350 h 26565"/>
              <a:gd name="connsiteX1" fmla="*/ 6743 w 13093"/>
              <a:gd name="connsiteY1" fmla="*/ 13521 h 26565"/>
              <a:gd name="connsiteX2" fmla="*/ 6350 w 13093"/>
              <a:gd name="connsiteY2" fmla="*/ 20215 h 265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093" h="26565">
                <a:moveTo>
                  <a:pt x="6743" y="6350"/>
                </a:moveTo>
                <a:lnTo>
                  <a:pt x="6743" y="13521"/>
                </a:lnTo>
                <a:cubicBezTo>
                  <a:pt x="6743" y="13521"/>
                  <a:pt x="6743" y="16014"/>
                  <a:pt x="6350" y="20215"/>
                </a:cubicBez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1552923" y="5885094"/>
            <a:ext cx="24104" cy="11651"/>
          </a:xfrm>
          <a:custGeom>
            <a:avLst/>
            <a:gdLst>
              <a:gd name="connsiteX0" fmla="*/ 20220 w 26570"/>
              <a:gd name="connsiteY0" fmla="*/ 6350 h 12843"/>
              <a:gd name="connsiteX1" fmla="*/ 13518 w 26570"/>
              <a:gd name="connsiteY1" fmla="*/ 6493 h 12843"/>
              <a:gd name="connsiteX2" fmla="*/ 6350 w 26570"/>
              <a:gd name="connsiteY2" fmla="*/ 6493 h 12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6570" h="12843">
                <a:moveTo>
                  <a:pt x="20220" y="6350"/>
                </a:moveTo>
                <a:cubicBezTo>
                  <a:pt x="18038" y="6445"/>
                  <a:pt x="15807" y="6493"/>
                  <a:pt x="13518" y="6493"/>
                </a:cubicBezTo>
                <a:lnTo>
                  <a:pt x="6350" y="6493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-884442" y="5885223"/>
            <a:ext cx="14767" cy="14767"/>
          </a:xfrm>
          <a:custGeom>
            <a:avLst/>
            <a:gdLst>
              <a:gd name="connsiteX0" fmla="*/ 13518 w 16278"/>
              <a:gd name="connsiteY0" fmla="*/ 6350 h 16278"/>
              <a:gd name="connsiteX1" fmla="*/ 6350 w 16278"/>
              <a:gd name="connsiteY1" fmla="*/ 6350 h 162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278" h="16278">
                <a:moveTo>
                  <a:pt x="13518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1863175" y="3067255"/>
            <a:ext cx="1496463" cy="259266"/>
          </a:xfrm>
          <a:custGeom>
            <a:avLst/>
            <a:gdLst>
              <a:gd name="connsiteX0" fmla="*/ 193862 w 1649573"/>
              <a:gd name="connsiteY0" fmla="*/ 0 h 285793"/>
              <a:gd name="connsiteX1" fmla="*/ 94739 w 1649573"/>
              <a:gd name="connsiteY1" fmla="*/ 59852 h 285793"/>
              <a:gd name="connsiteX2" fmla="*/ 7303 w 1649573"/>
              <a:gd name="connsiteY2" fmla="*/ 225940 h 285793"/>
              <a:gd name="connsiteX3" fmla="*/ 43406 w 1649573"/>
              <a:gd name="connsiteY3" fmla="*/ 285793 h 285793"/>
              <a:gd name="connsiteX4" fmla="*/ 1608334 w 1649573"/>
              <a:gd name="connsiteY4" fmla="*/ 285793 h 285793"/>
              <a:gd name="connsiteX5" fmla="*/ 1638461 w 1649573"/>
              <a:gd name="connsiteY5" fmla="*/ 229496 h 285793"/>
              <a:gd name="connsiteX6" fmla="*/ 1523117 w 1649573"/>
              <a:gd name="connsiteY6" fmla="*/ 56297 h 285793"/>
              <a:gd name="connsiteX7" fmla="*/ 1418006 w 1649573"/>
              <a:gd name="connsiteY7" fmla="*/ 0 h 285793"/>
              <a:gd name="connsiteX8" fmla="*/ 193862 w 1649573"/>
              <a:gd name="connsiteY8" fmla="*/ 0 h 285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49573" h="285793">
                <a:moveTo>
                  <a:pt x="193862" y="0"/>
                </a:moveTo>
                <a:cubicBezTo>
                  <a:pt x="193862" y="0"/>
                  <a:pt x="126249" y="0"/>
                  <a:pt x="94739" y="59852"/>
                </a:cubicBezTo>
                <a:lnTo>
                  <a:pt x="7303" y="225940"/>
                </a:lnTo>
                <a:cubicBezTo>
                  <a:pt x="7303" y="225940"/>
                  <a:pt x="-24206" y="285793"/>
                  <a:pt x="43406" y="285793"/>
                </a:cubicBezTo>
                <a:lnTo>
                  <a:pt x="1608334" y="285793"/>
                </a:lnTo>
                <a:cubicBezTo>
                  <a:pt x="1608334" y="285793"/>
                  <a:pt x="1675959" y="285793"/>
                  <a:pt x="1638461" y="229496"/>
                </a:cubicBezTo>
                <a:lnTo>
                  <a:pt x="1523117" y="56297"/>
                </a:lnTo>
                <a:cubicBezTo>
                  <a:pt x="1523117" y="56297"/>
                  <a:pt x="1485619" y="0"/>
                  <a:pt x="1418006" y="0"/>
                </a:cubicBezTo>
                <a:lnTo>
                  <a:pt x="193862" y="0"/>
                </a:lnTo>
              </a:path>
            </a:pathLst>
          </a:custGeom>
          <a:solidFill>
            <a:srgbClr val="85CE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1845894" y="3049973"/>
            <a:ext cx="1531026" cy="293830"/>
          </a:xfrm>
          <a:custGeom>
            <a:avLst/>
            <a:gdLst>
              <a:gd name="connsiteX0" fmla="*/ 212912 w 1687673"/>
              <a:gd name="connsiteY0" fmla="*/ 19050 h 323893"/>
              <a:gd name="connsiteX1" fmla="*/ 113789 w 1687673"/>
              <a:gd name="connsiteY1" fmla="*/ 78902 h 323893"/>
              <a:gd name="connsiteX2" fmla="*/ 26353 w 1687673"/>
              <a:gd name="connsiteY2" fmla="*/ 244990 h 323893"/>
              <a:gd name="connsiteX3" fmla="*/ 62456 w 1687673"/>
              <a:gd name="connsiteY3" fmla="*/ 304843 h 323893"/>
              <a:gd name="connsiteX4" fmla="*/ 1627384 w 1687673"/>
              <a:gd name="connsiteY4" fmla="*/ 304843 h 323893"/>
              <a:gd name="connsiteX5" fmla="*/ 1657511 w 1687673"/>
              <a:gd name="connsiteY5" fmla="*/ 248546 h 323893"/>
              <a:gd name="connsiteX6" fmla="*/ 1542167 w 1687673"/>
              <a:gd name="connsiteY6" fmla="*/ 75347 h 323893"/>
              <a:gd name="connsiteX7" fmla="*/ 1437056 w 1687673"/>
              <a:gd name="connsiteY7" fmla="*/ 19050 h 323893"/>
              <a:gd name="connsiteX8" fmla="*/ 212912 w 1687673"/>
              <a:gd name="connsiteY8" fmla="*/ 19050 h 3238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87673" h="323893">
                <a:moveTo>
                  <a:pt x="212912" y="19050"/>
                </a:moveTo>
                <a:cubicBezTo>
                  <a:pt x="212912" y="19050"/>
                  <a:pt x="145299" y="19050"/>
                  <a:pt x="113789" y="78902"/>
                </a:cubicBezTo>
                <a:lnTo>
                  <a:pt x="26353" y="244990"/>
                </a:lnTo>
                <a:cubicBezTo>
                  <a:pt x="26353" y="244990"/>
                  <a:pt x="-5156" y="304843"/>
                  <a:pt x="62456" y="304843"/>
                </a:cubicBezTo>
                <a:lnTo>
                  <a:pt x="1627384" y="304843"/>
                </a:lnTo>
                <a:cubicBezTo>
                  <a:pt x="1627384" y="304843"/>
                  <a:pt x="1695009" y="304843"/>
                  <a:pt x="1657511" y="248546"/>
                </a:cubicBezTo>
                <a:lnTo>
                  <a:pt x="1542167" y="75347"/>
                </a:lnTo>
                <a:cubicBezTo>
                  <a:pt x="1542167" y="75347"/>
                  <a:pt x="1504669" y="19050"/>
                  <a:pt x="1437056" y="19050"/>
                </a:cubicBezTo>
                <a:lnTo>
                  <a:pt x="212912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2006015" y="3132338"/>
            <a:ext cx="102442" cy="50974"/>
          </a:xfrm>
          <a:custGeom>
            <a:avLst/>
            <a:gdLst>
              <a:gd name="connsiteX0" fmla="*/ 112923 w 112923"/>
              <a:gd name="connsiteY0" fmla="*/ 0 h 56189"/>
              <a:gd name="connsiteX1" fmla="*/ 93744 w 112923"/>
              <a:gd name="connsiteY1" fmla="*/ 56189 h 56189"/>
              <a:gd name="connsiteX2" fmla="*/ 0 w 112923"/>
              <a:gd name="connsiteY2" fmla="*/ 56189 h 56189"/>
              <a:gd name="connsiteX3" fmla="*/ 19190 w 112923"/>
              <a:gd name="connsiteY3" fmla="*/ 0 h 56189"/>
              <a:gd name="connsiteX4" fmla="*/ 112923 w 112923"/>
              <a:gd name="connsiteY4" fmla="*/ 0 h 561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923" h="56189">
                <a:moveTo>
                  <a:pt x="112923" y="0"/>
                </a:moveTo>
                <a:lnTo>
                  <a:pt x="93744" y="56189"/>
                </a:lnTo>
                <a:lnTo>
                  <a:pt x="0" y="56189"/>
                </a:lnTo>
                <a:lnTo>
                  <a:pt x="19190" y="0"/>
                </a:lnTo>
                <a:lnTo>
                  <a:pt x="112923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2003101" y="3104496"/>
            <a:ext cx="89879" cy="67136"/>
          </a:xfrm>
          <a:custGeom>
            <a:avLst/>
            <a:gdLst>
              <a:gd name="connsiteX0" fmla="*/ 15850 w 99075"/>
              <a:gd name="connsiteY0" fmla="*/ 27587 h 74005"/>
              <a:gd name="connsiteX1" fmla="*/ 16924 w 99075"/>
              <a:gd name="connsiteY1" fmla="*/ 24414 h 74005"/>
              <a:gd name="connsiteX2" fmla="*/ 20275 w 99075"/>
              <a:gd name="connsiteY2" fmla="*/ 24414 h 74005"/>
              <a:gd name="connsiteX3" fmla="*/ 99075 w 99075"/>
              <a:gd name="connsiteY3" fmla="*/ 24414 h 74005"/>
              <a:gd name="connsiteX4" fmla="*/ 99075 w 99075"/>
              <a:gd name="connsiteY4" fmla="*/ 14354 h 74005"/>
              <a:gd name="connsiteX5" fmla="*/ 64380 w 99075"/>
              <a:gd name="connsiteY5" fmla="*/ 14354 h 74005"/>
              <a:gd name="connsiteX6" fmla="*/ 51774 w 99075"/>
              <a:gd name="connsiteY6" fmla="*/ 0 h 74005"/>
              <a:gd name="connsiteX7" fmla="*/ 6154 w 99075"/>
              <a:gd name="connsiteY7" fmla="*/ 0 h 74005"/>
              <a:gd name="connsiteX8" fmla="*/ 0 w 99075"/>
              <a:gd name="connsiteY8" fmla="*/ 14354 h 74005"/>
              <a:gd name="connsiteX9" fmla="*/ 0 w 99075"/>
              <a:gd name="connsiteY9" fmla="*/ 74005 h 74005"/>
              <a:gd name="connsiteX10" fmla="*/ 15850 w 99075"/>
              <a:gd name="connsiteY10" fmla="*/ 27587 h 740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99075" h="74005">
                <a:moveTo>
                  <a:pt x="15850" y="27587"/>
                </a:moveTo>
                <a:lnTo>
                  <a:pt x="16924" y="24414"/>
                </a:lnTo>
                <a:lnTo>
                  <a:pt x="20275" y="24414"/>
                </a:lnTo>
                <a:lnTo>
                  <a:pt x="99075" y="24414"/>
                </a:lnTo>
                <a:lnTo>
                  <a:pt x="99075" y="14354"/>
                </a:lnTo>
                <a:lnTo>
                  <a:pt x="64380" y="14354"/>
                </a:lnTo>
                <a:lnTo>
                  <a:pt x="51774" y="0"/>
                </a:lnTo>
                <a:lnTo>
                  <a:pt x="6154" y="0"/>
                </a:lnTo>
                <a:lnTo>
                  <a:pt x="0" y="14354"/>
                </a:lnTo>
                <a:lnTo>
                  <a:pt x="0" y="74005"/>
                </a:lnTo>
                <a:lnTo>
                  <a:pt x="15850" y="2758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1810546" y="3221935"/>
            <a:ext cx="4109808" cy="2393405"/>
          </a:xfrm>
          <a:custGeom>
            <a:avLst/>
            <a:gdLst>
              <a:gd name="connsiteX0" fmla="*/ 67613 w 4530302"/>
              <a:gd name="connsiteY0" fmla="*/ 0 h 2638286"/>
              <a:gd name="connsiteX1" fmla="*/ 0 w 4530302"/>
              <a:gd name="connsiteY1" fmla="*/ 67645 h 2638286"/>
              <a:gd name="connsiteX2" fmla="*/ 0 w 4530302"/>
              <a:gd name="connsiteY2" fmla="*/ 2638286 h 2638286"/>
              <a:gd name="connsiteX3" fmla="*/ 4530302 w 4530302"/>
              <a:gd name="connsiteY3" fmla="*/ 2638286 h 2638286"/>
              <a:gd name="connsiteX4" fmla="*/ 4530302 w 4530302"/>
              <a:gd name="connsiteY4" fmla="*/ 67645 h 2638286"/>
              <a:gd name="connsiteX5" fmla="*/ 4462701 w 4530302"/>
              <a:gd name="connsiteY5" fmla="*/ 0 h 2638286"/>
              <a:gd name="connsiteX6" fmla="*/ 67613 w 4530302"/>
              <a:gd name="connsiteY6" fmla="*/ 0 h 26382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530302" h="2638286">
                <a:moveTo>
                  <a:pt x="67613" y="0"/>
                </a:moveTo>
                <a:cubicBezTo>
                  <a:pt x="67613" y="0"/>
                  <a:pt x="0" y="0"/>
                  <a:pt x="0" y="67645"/>
                </a:cubicBezTo>
                <a:lnTo>
                  <a:pt x="0" y="2638286"/>
                </a:lnTo>
                <a:lnTo>
                  <a:pt x="4530302" y="2638286"/>
                </a:lnTo>
                <a:lnTo>
                  <a:pt x="4530302" y="67645"/>
                </a:lnTo>
                <a:cubicBezTo>
                  <a:pt x="4530302" y="67645"/>
                  <a:pt x="4530302" y="0"/>
                  <a:pt x="4462701" y="0"/>
                </a:cubicBezTo>
                <a:lnTo>
                  <a:pt x="67613" y="0"/>
                </a:lnTo>
              </a:path>
            </a:pathLst>
          </a:custGeom>
          <a:solidFill>
            <a:srgbClr val="DEF1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10331275" y="1536613"/>
            <a:ext cx="14600" cy="5560588"/>
          </a:xfrm>
          <a:custGeom>
            <a:avLst/>
            <a:gdLst>
              <a:gd name="connsiteX0" fmla="*/ 6350 w 16094"/>
              <a:gd name="connsiteY0" fmla="*/ 6350 h 6129519"/>
              <a:gd name="connsiteX1" fmla="*/ 6350 w 16094"/>
              <a:gd name="connsiteY1" fmla="*/ 6123169 h 6129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094" h="6129519">
                <a:moveTo>
                  <a:pt x="6350" y="6350"/>
                </a:moveTo>
                <a:lnTo>
                  <a:pt x="6350" y="6123169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5507456" y="1317017"/>
            <a:ext cx="4885927" cy="250193"/>
          </a:xfrm>
          <a:custGeom>
            <a:avLst/>
            <a:gdLst>
              <a:gd name="connsiteX0" fmla="*/ 31750 w 5385830"/>
              <a:gd name="connsiteY0" fmla="*/ 31750 h 275791"/>
              <a:gd name="connsiteX1" fmla="*/ 5263594 w 5385830"/>
              <a:gd name="connsiteY1" fmla="*/ 31750 h 275791"/>
              <a:gd name="connsiteX2" fmla="*/ 5354080 w 5385830"/>
              <a:gd name="connsiteY2" fmla="*/ 122279 h 275791"/>
              <a:gd name="connsiteX3" fmla="*/ 5354080 w 5385830"/>
              <a:gd name="connsiteY3" fmla="*/ 244041 h 2757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5385830" h="275791">
                <a:moveTo>
                  <a:pt x="31750" y="31750"/>
                </a:moveTo>
                <a:lnTo>
                  <a:pt x="5263594" y="31750"/>
                </a:lnTo>
                <a:cubicBezTo>
                  <a:pt x="5263594" y="31750"/>
                  <a:pt x="5354080" y="31750"/>
                  <a:pt x="5354080" y="122279"/>
                </a:cubicBezTo>
                <a:lnTo>
                  <a:pt x="5354080" y="244041"/>
                </a:lnTo>
              </a:path>
            </a:pathLst>
          </a:custGeom>
          <a:ln w="50800">
            <a:solidFill>
              <a:srgbClr val="9BD5C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6292505" y="1582056"/>
            <a:ext cx="3897558" cy="1978802"/>
          </a:xfrm>
          <a:custGeom>
            <a:avLst/>
            <a:gdLst>
              <a:gd name="connsiteX0" fmla="*/ 64121 w 4296336"/>
              <a:gd name="connsiteY0" fmla="*/ 0 h 2181263"/>
              <a:gd name="connsiteX1" fmla="*/ 0 w 4296336"/>
              <a:gd name="connsiteY1" fmla="*/ 64151 h 2181263"/>
              <a:gd name="connsiteX2" fmla="*/ 0 w 4296336"/>
              <a:gd name="connsiteY2" fmla="*/ 2181263 h 2181263"/>
              <a:gd name="connsiteX3" fmla="*/ 4296336 w 4296336"/>
              <a:gd name="connsiteY3" fmla="*/ 2181263 h 2181263"/>
              <a:gd name="connsiteX4" fmla="*/ 4296336 w 4296336"/>
              <a:gd name="connsiteY4" fmla="*/ 64151 h 2181263"/>
              <a:gd name="connsiteX5" fmla="*/ 4232214 w 4296336"/>
              <a:gd name="connsiteY5" fmla="*/ 0 h 2181263"/>
              <a:gd name="connsiteX6" fmla="*/ 64121 w 4296336"/>
              <a:gd name="connsiteY6" fmla="*/ 0 h 21812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296336" h="2181263">
                <a:moveTo>
                  <a:pt x="64121" y="0"/>
                </a:moveTo>
                <a:cubicBezTo>
                  <a:pt x="64121" y="0"/>
                  <a:pt x="0" y="0"/>
                  <a:pt x="0" y="64151"/>
                </a:cubicBezTo>
                <a:lnTo>
                  <a:pt x="0" y="2181263"/>
                </a:lnTo>
                <a:lnTo>
                  <a:pt x="4296336" y="2181263"/>
                </a:lnTo>
                <a:lnTo>
                  <a:pt x="4296336" y="64151"/>
                </a:lnTo>
                <a:cubicBezTo>
                  <a:pt x="4296336" y="64151"/>
                  <a:pt x="4296336" y="0"/>
                  <a:pt x="4232214" y="0"/>
                </a:cubicBezTo>
                <a:lnTo>
                  <a:pt x="64121" y="0"/>
                </a:lnTo>
              </a:path>
            </a:pathLst>
          </a:custGeom>
          <a:solidFill>
            <a:srgbClr val="DEF1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31" y="691273"/>
            <a:ext cx="9689337" cy="54725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39452" y="921697"/>
            <a:ext cx="7771358" cy="4458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57"/>
              </a:lnSpc>
            </a:pP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007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생명주기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componentDidMount(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)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사용하기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950525" y="1831873"/>
            <a:ext cx="3981859" cy="9140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44"/>
              </a:lnSpc>
              <a:tabLst>
                <a:tab pos="115214" algn="l"/>
                <a:tab pos="299557" algn="l"/>
              </a:tabLst>
            </a:pPr>
            <a:r>
              <a:rPr lang="en-US" altLang="zh-CN" sz="1633" dirty="0"/>
              <a:t>		</a:t>
            </a:r>
            <a:r>
              <a:rPr lang="en-US" altLang="zh-CN" sz="518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App.js</a:t>
            </a:r>
          </a:p>
          <a:p>
            <a:pPr>
              <a:lnSpc>
                <a:spcPts val="1452"/>
              </a:lnSpc>
              <a:tabLst>
                <a:tab pos="115214" algn="l"/>
                <a:tab pos="299557" algn="l"/>
              </a:tabLst>
            </a:pPr>
            <a:r>
              <a:rPr lang="en-US" altLang="zh-CN" sz="1633" dirty="0"/>
              <a:t>	</a:t>
            </a:r>
            <a:r>
              <a:rPr lang="en-US" altLang="zh-CN" sz="64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64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64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..</a:t>
            </a:r>
          </a:p>
          <a:p>
            <a:pPr>
              <a:lnSpc>
                <a:spcPts val="998"/>
              </a:lnSpc>
              <a:tabLst>
                <a:tab pos="115214" algn="l"/>
                <a:tab pos="299557" algn="l"/>
              </a:tabLst>
            </a:pPr>
            <a:r>
              <a:rPr lang="en-US" altLang="zh-CN" sz="1633" dirty="0"/>
              <a:t>	</a:t>
            </a:r>
            <a:r>
              <a:rPr lang="en-US" altLang="zh-CN" sz="64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64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64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64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4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LifecycleEx</a:t>
            </a:r>
            <a:r>
              <a:rPr lang="en-US" altLang="zh-CN" sz="64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4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64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4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'./R007_</a:t>
            </a:r>
            <a:r>
              <a:rPr lang="en-US" altLang="zh-CN" sz="64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4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LifecycleEx'</a:t>
            </a:r>
          </a:p>
          <a:p>
            <a:pPr>
              <a:lnSpc>
                <a:spcPts val="998"/>
              </a:lnSpc>
              <a:tabLst>
                <a:tab pos="115214" algn="l"/>
                <a:tab pos="299557" algn="l"/>
              </a:tabLst>
            </a:pPr>
            <a:r>
              <a:rPr lang="en-US" altLang="zh-CN" sz="1633" dirty="0"/>
              <a:t>	</a:t>
            </a:r>
            <a:r>
              <a:rPr lang="en-US" altLang="zh-CN" sz="64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</a:t>
            </a:r>
            <a:r>
              <a:rPr lang="en-US" altLang="zh-CN" sz="64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64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..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98"/>
              </a:lnSpc>
              <a:tabLst>
                <a:tab pos="115214" algn="l"/>
                <a:tab pos="299557" algn="l"/>
              </a:tabLst>
            </a:pPr>
            <a:r>
              <a:rPr lang="en-US" altLang="zh-CN" sz="740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App</a:t>
            </a:r>
            <a:r>
              <a:rPr lang="en-US" altLang="zh-CN" sz="7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40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7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40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js</a:t>
            </a:r>
            <a:r>
              <a:rPr lang="en-US" altLang="zh-CN" sz="7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4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파일과</a:t>
            </a:r>
            <a:r>
              <a:rPr lang="en-US" altLang="zh-CN" sz="7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4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같은</a:t>
            </a:r>
            <a:r>
              <a:rPr lang="en-US" altLang="zh-CN" sz="7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4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경로에</a:t>
            </a:r>
            <a:r>
              <a:rPr lang="en-US" altLang="zh-CN" sz="7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4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위치한</a:t>
            </a:r>
            <a:r>
              <a:rPr lang="en-US" altLang="zh-CN" sz="7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40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R007</a:t>
            </a:r>
            <a:r>
              <a:rPr lang="en-US" altLang="zh-CN" sz="7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40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_</a:t>
            </a:r>
            <a:r>
              <a:rPr lang="en-US" altLang="zh-CN" sz="7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40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LifecycleEx</a:t>
            </a:r>
            <a:r>
              <a:rPr lang="en-US" altLang="zh-CN" sz="7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40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7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40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js</a:t>
            </a:r>
            <a:r>
              <a:rPr lang="en-US" altLang="zh-CN" sz="7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4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파일을</a:t>
            </a:r>
            <a:r>
              <a:rPr lang="en-US" altLang="zh-CN" sz="7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4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임포트해</a:t>
            </a:r>
            <a:r>
              <a:rPr lang="en-US" altLang="zh-CN" sz="7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4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사용할</a:t>
            </a:r>
            <a:r>
              <a:rPr lang="en-US" altLang="zh-CN" sz="7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4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수</a:t>
            </a:r>
            <a:r>
              <a:rPr lang="en-US" altLang="zh-CN" sz="7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4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있도록</a:t>
            </a:r>
            <a:r>
              <a:rPr lang="en-US" altLang="zh-CN" sz="7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40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한다.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708579" y="2603795"/>
            <a:ext cx="174728" cy="1487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</a:pPr>
            <a:r>
              <a:rPr lang="en-US" altLang="zh-CN" sz="629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2</a:t>
            </a:r>
            <a:r>
              <a:rPr lang="en-US" altLang="zh-CN" sz="81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14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939003" y="3110727"/>
            <a:ext cx="2351606" cy="6344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35"/>
              </a:lnSpc>
              <a:tabLst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596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R007_LifecycleEx.js</a:t>
            </a:r>
          </a:p>
          <a:p>
            <a:pPr>
              <a:lnSpc>
                <a:spcPts val="1724"/>
              </a:lnSpc>
              <a:tabLst>
                <a:tab pos="218907" algn="l"/>
              </a:tabLst>
            </a:pP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React,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'react';</a:t>
            </a:r>
          </a:p>
          <a:p>
            <a:pPr>
              <a:lnSpc>
                <a:spcPts val="1179"/>
              </a:lnSpc>
              <a:tabLst>
                <a:tab pos="218907" algn="l"/>
              </a:tabLst>
            </a:pP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179"/>
              </a:lnSpc>
              <a:tabLst>
                <a:tab pos="218907" algn="l"/>
              </a:tabLst>
            </a:pP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class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R007_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LifecycleEx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extends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1939003" y="3744394"/>
            <a:ext cx="52900" cy="1571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157907" y="3744394"/>
            <a:ext cx="2471831" cy="156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static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getDerivedStateFromProps(props,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state)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261597" y="3894169"/>
            <a:ext cx="3553858" cy="3009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console.log('2.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getDerivedStateFromProps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Call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:'+props.prop_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value);</a:t>
            </a:r>
          </a:p>
          <a:p>
            <a:pPr>
              <a:lnSpc>
                <a:spcPts val="1179"/>
              </a:lnSpc>
            </a:pP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{tmp_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state:props.prop_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value};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1939003" y="3905691"/>
            <a:ext cx="52900" cy="4553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</a:t>
            </a:r>
          </a:p>
          <a:p>
            <a:pPr>
              <a:lnSpc>
                <a:spcPts val="1179"/>
              </a:lnSpc>
            </a:pP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1179"/>
              </a:lnSpc>
            </a:pP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7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2157906" y="4193721"/>
            <a:ext cx="52900" cy="1571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1892919" y="4389582"/>
            <a:ext cx="105798" cy="12247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46086" algn="l"/>
              </a:tabLst>
            </a:pPr>
            <a:r>
              <a:rPr lang="en-US" altLang="zh-CN" sz="1633" dirty="0"/>
              <a:t>	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8</a:t>
            </a:r>
          </a:p>
          <a:p>
            <a:pPr>
              <a:lnSpc>
                <a:spcPts val="1179"/>
              </a:lnSpc>
              <a:tabLst>
                <a:tab pos="46086" algn="l"/>
              </a:tabLst>
            </a:pPr>
            <a:r>
              <a:rPr lang="en-US" altLang="zh-CN" sz="1633" dirty="0"/>
              <a:t>	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9</a:t>
            </a:r>
          </a:p>
          <a:p>
            <a:pPr>
              <a:lnSpc>
                <a:spcPts val="1179"/>
              </a:lnSpc>
              <a:tabLst>
                <a:tab pos="46086" algn="l"/>
              </a:tabLst>
            </a:pP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  <a:p>
            <a:pPr>
              <a:lnSpc>
                <a:spcPts val="1179"/>
              </a:lnSpc>
              <a:tabLst>
                <a:tab pos="46086" algn="l"/>
              </a:tabLst>
            </a:pP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11</a:t>
            </a:r>
          </a:p>
          <a:p>
            <a:pPr>
              <a:lnSpc>
                <a:spcPts val="1179"/>
              </a:lnSpc>
              <a:tabLst>
                <a:tab pos="46086" algn="l"/>
              </a:tabLst>
            </a:pP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12</a:t>
            </a:r>
          </a:p>
          <a:p>
            <a:pPr>
              <a:lnSpc>
                <a:spcPts val="1179"/>
              </a:lnSpc>
              <a:tabLst>
                <a:tab pos="46086" algn="l"/>
              </a:tabLst>
            </a:pP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13</a:t>
            </a:r>
          </a:p>
          <a:p>
            <a:pPr>
              <a:lnSpc>
                <a:spcPts val="1179"/>
              </a:lnSpc>
              <a:tabLst>
                <a:tab pos="46086" algn="l"/>
              </a:tabLst>
            </a:pP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14</a:t>
            </a:r>
          </a:p>
          <a:p>
            <a:pPr>
              <a:lnSpc>
                <a:spcPts val="1179"/>
              </a:lnSpc>
              <a:tabLst>
                <a:tab pos="46086" algn="l"/>
              </a:tabLst>
            </a:pP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15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2157907" y="4527836"/>
            <a:ext cx="1946367" cy="10608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103693" algn="l"/>
              </a:tabLst>
            </a:pP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constructor(props)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179"/>
              </a:lnSpc>
              <a:tabLst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super(props);</a:t>
            </a:r>
          </a:p>
          <a:p>
            <a:pPr>
              <a:lnSpc>
                <a:spcPts val="1179"/>
              </a:lnSpc>
              <a:tabLst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this.state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{};</a:t>
            </a:r>
          </a:p>
          <a:p>
            <a:pPr>
              <a:lnSpc>
                <a:spcPts val="1179"/>
              </a:lnSpc>
              <a:tabLst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console.log('1.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constructor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Call');</a:t>
            </a:r>
          </a:p>
          <a:p>
            <a:pPr>
              <a:lnSpc>
                <a:spcPts val="1179"/>
              </a:lnSpc>
              <a:tabLst>
                <a:tab pos="103693" algn="l"/>
              </a:tabLst>
            </a:pP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452"/>
              </a:lnSpc>
              <a:tabLst>
                <a:tab pos="103693" algn="l"/>
              </a:tabLst>
            </a:pP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componentDidMount()</a:t>
            </a:r>
            <a:r>
              <a:rPr lang="en-US" altLang="zh-CN" sz="74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41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10280359" y="3744394"/>
            <a:ext cx="368691" cy="1487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</a:pPr>
            <a:r>
              <a:rPr lang="en-US" altLang="zh-CN" sz="756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  <a:r>
              <a:rPr lang="en-US" altLang="zh-CN" sz="68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87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15~18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6363148" y="1693618"/>
            <a:ext cx="99386" cy="14191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16</a:t>
            </a:r>
          </a:p>
          <a:p>
            <a:pPr>
              <a:lnSpc>
                <a:spcPts val="1089"/>
              </a:lnSpc>
            </a:pP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17</a:t>
            </a:r>
          </a:p>
          <a:p>
            <a:pPr>
              <a:lnSpc>
                <a:spcPts val="1089"/>
              </a:lnSpc>
            </a:pP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18</a:t>
            </a:r>
          </a:p>
          <a:p>
            <a:pPr>
              <a:lnSpc>
                <a:spcPts val="1089"/>
              </a:lnSpc>
            </a:pP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19</a:t>
            </a:r>
          </a:p>
          <a:p>
            <a:pPr>
              <a:lnSpc>
                <a:spcPts val="1089"/>
              </a:lnSpc>
            </a:pP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20</a:t>
            </a:r>
          </a:p>
          <a:p>
            <a:pPr>
              <a:lnSpc>
                <a:spcPts val="1089"/>
              </a:lnSpc>
            </a:pP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21</a:t>
            </a:r>
          </a:p>
          <a:p>
            <a:pPr>
              <a:lnSpc>
                <a:spcPts val="1089"/>
              </a:lnSpc>
            </a:pP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22</a:t>
            </a:r>
          </a:p>
          <a:p>
            <a:pPr>
              <a:lnSpc>
                <a:spcPts val="1089"/>
              </a:lnSpc>
            </a:pP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23</a:t>
            </a:r>
          </a:p>
          <a:p>
            <a:pPr>
              <a:lnSpc>
                <a:spcPts val="1089"/>
              </a:lnSpc>
            </a:pP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24</a:t>
            </a:r>
          </a:p>
          <a:p>
            <a:pPr>
              <a:lnSpc>
                <a:spcPts val="1089"/>
              </a:lnSpc>
            </a:pP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25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6628136" y="1693618"/>
            <a:ext cx="2707472" cy="14191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  <a:tabLst>
                <a:tab pos="92172" algn="l"/>
                <a:tab pos="195864" algn="l"/>
              </a:tabLst>
            </a:pPr>
            <a:r>
              <a:rPr lang="en-US" altLang="zh-CN" sz="1633" dirty="0"/>
              <a:t>	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console.log('4.</a:t>
            </a:r>
            <a:r>
              <a:rPr lang="en-US" altLang="zh-CN" sz="7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componentDidMount</a:t>
            </a:r>
            <a:r>
              <a:rPr lang="en-US" altLang="zh-CN" sz="7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Call');</a:t>
            </a:r>
          </a:p>
          <a:p>
            <a:pPr>
              <a:lnSpc>
                <a:spcPts val="1089"/>
              </a:lnSpc>
              <a:tabLst>
                <a:tab pos="92172" algn="l"/>
                <a:tab pos="195864" algn="l"/>
              </a:tabLst>
            </a:pPr>
            <a:r>
              <a:rPr lang="en-US" altLang="zh-CN" sz="1633" dirty="0"/>
              <a:t>	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console.log('5.</a:t>
            </a:r>
            <a:r>
              <a:rPr lang="en-US" altLang="zh-CN" sz="7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tmp_</a:t>
            </a:r>
            <a:r>
              <a:rPr lang="en-US" altLang="zh-CN" sz="7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</a:t>
            </a:r>
            <a:r>
              <a:rPr lang="en-US" altLang="zh-CN" sz="7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7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'+this.state.tmp_</a:t>
            </a:r>
            <a:r>
              <a:rPr lang="en-US" altLang="zh-CN" sz="7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state);</a:t>
            </a:r>
          </a:p>
          <a:p>
            <a:pPr>
              <a:lnSpc>
                <a:spcPts val="1089"/>
              </a:lnSpc>
              <a:tabLst>
                <a:tab pos="92172" algn="l"/>
                <a:tab pos="195864" algn="l"/>
              </a:tabLst>
            </a:pP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270"/>
              </a:lnSpc>
              <a:tabLst>
                <a:tab pos="92172" algn="l"/>
                <a:tab pos="195864" algn="l"/>
              </a:tabLst>
            </a:pP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render()</a:t>
            </a:r>
            <a:r>
              <a:rPr lang="en-US" altLang="zh-CN" sz="7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089"/>
              </a:lnSpc>
              <a:tabLst>
                <a:tab pos="92172" algn="l"/>
                <a:tab pos="195864" algn="l"/>
              </a:tabLst>
            </a:pPr>
            <a:r>
              <a:rPr lang="en-US" altLang="zh-CN" sz="1633" dirty="0"/>
              <a:t>	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console.log('3.</a:t>
            </a:r>
            <a:r>
              <a:rPr lang="en-US" altLang="zh-CN" sz="7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render</a:t>
            </a:r>
            <a:r>
              <a:rPr lang="en-US" altLang="zh-CN" sz="7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Call');</a:t>
            </a:r>
          </a:p>
          <a:p>
            <a:pPr>
              <a:lnSpc>
                <a:spcPts val="1089"/>
              </a:lnSpc>
              <a:tabLst>
                <a:tab pos="92172" algn="l"/>
                <a:tab pos="195864" algn="l"/>
              </a:tabLst>
            </a:pPr>
            <a:r>
              <a:rPr lang="en-US" altLang="zh-CN" sz="1633" dirty="0"/>
              <a:t>	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7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(</a:t>
            </a:r>
          </a:p>
          <a:p>
            <a:pPr>
              <a:lnSpc>
                <a:spcPts val="1089"/>
              </a:lnSpc>
              <a:tabLst>
                <a:tab pos="92172" algn="l"/>
                <a:tab pos="195864" algn="l"/>
              </a:tabLst>
            </a:pPr>
            <a:r>
              <a:rPr lang="en-US" altLang="zh-CN" sz="1633" dirty="0"/>
              <a:t>		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&lt;h2&gt;[THIS</a:t>
            </a:r>
            <a:r>
              <a:rPr lang="en-US" altLang="zh-CN" sz="7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IS</a:t>
            </a:r>
            <a:r>
              <a:rPr lang="en-US" altLang="zh-CN" sz="7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COMPONENTDIDMOUNT</a:t>
            </a:r>
            <a:r>
              <a:rPr lang="en-US" altLang="zh-CN" sz="7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FUCNTION</a:t>
            </a:r>
            <a:r>
              <a:rPr lang="en-US" altLang="zh-CN" sz="7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]&lt;/h2&gt;</a:t>
            </a:r>
          </a:p>
          <a:p>
            <a:pPr>
              <a:lnSpc>
                <a:spcPts val="1089"/>
              </a:lnSpc>
              <a:tabLst>
                <a:tab pos="92172" algn="l"/>
                <a:tab pos="195864" algn="l"/>
              </a:tabLst>
            </a:pPr>
            <a:r>
              <a:rPr lang="en-US" altLang="zh-CN" sz="1633" dirty="0"/>
              <a:t>	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089"/>
              </a:lnSpc>
              <a:tabLst>
                <a:tab pos="92172" algn="l"/>
                <a:tab pos="195864" algn="l"/>
              </a:tabLst>
            </a:pP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6363148" y="3087685"/>
            <a:ext cx="1769715" cy="4312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26</a:t>
            </a:r>
            <a:r>
              <a:rPr lang="en-US" altLang="zh-CN" sz="7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89"/>
              </a:lnSpc>
            </a:pP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27</a:t>
            </a:r>
          </a:p>
          <a:p>
            <a:pPr>
              <a:lnSpc>
                <a:spcPts val="1089"/>
              </a:lnSpc>
            </a:pP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28</a:t>
            </a:r>
            <a:r>
              <a:rPr lang="en-US" altLang="zh-CN" sz="703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export</a:t>
            </a:r>
            <a:r>
              <a:rPr lang="en-US" altLang="zh-CN" sz="7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default</a:t>
            </a:r>
            <a:r>
              <a:rPr lang="en-US" altLang="zh-CN" sz="703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R007_</a:t>
            </a:r>
            <a:r>
              <a:rPr lang="en-US" altLang="zh-CN" sz="70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03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LifecycleEx;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6282499" y="3744394"/>
            <a:ext cx="4145366" cy="1615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7"/>
              </a:lnSpc>
            </a:pPr>
            <a:r>
              <a:rPr lang="en-US" altLang="zh-CN" sz="727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componentDidMount()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함수는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작성한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함수들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중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가장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마지막으로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실행된다.</a:t>
            </a:r>
            <a:r>
              <a:rPr lang="en-US" altLang="zh-CN" sz="72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27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render()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함수가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6282500" y="3928733"/>
            <a:ext cx="4243149" cy="3225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808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return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되는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html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형식의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코드를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화면에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그려준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후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실행된다.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화면이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모두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그려진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후에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실행돼야</a:t>
            </a:r>
          </a:p>
          <a:p>
            <a:pPr>
              <a:lnSpc>
                <a:spcPts val="1270"/>
              </a:lnSpc>
            </a:pP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하는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이벤트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처리,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초기화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등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가장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많이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활용되는</a:t>
            </a:r>
            <a:r>
              <a:rPr lang="en-US" altLang="zh-CN" sz="80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0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함수다.</a:t>
            </a:r>
          </a:p>
        </p:txBody>
      </p:sp>
    </p:spTree>
    <p:extLst>
      <p:ext uri="{BB962C8B-B14F-4D97-AF65-F5344CB8AC3E}">
        <p14:creationId xmlns:p14="http://schemas.microsoft.com/office/powerpoint/2010/main" val="9351273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019777" y="1921590"/>
            <a:ext cx="3831996" cy="11521"/>
          </a:xfrm>
          <a:custGeom>
            <a:avLst/>
            <a:gdLst>
              <a:gd name="connsiteX0" fmla="*/ 6350 w 4224066"/>
              <a:gd name="connsiteY0" fmla="*/ 6350 h 12700"/>
              <a:gd name="connsiteX1" fmla="*/ 4217716 w 4224066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24066" h="12700">
                <a:moveTo>
                  <a:pt x="6350" y="6350"/>
                </a:moveTo>
                <a:lnTo>
                  <a:pt x="4217716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2019777" y="5396900"/>
            <a:ext cx="3831996" cy="11521"/>
          </a:xfrm>
          <a:custGeom>
            <a:avLst/>
            <a:gdLst>
              <a:gd name="connsiteX0" fmla="*/ 6350 w 4224066"/>
              <a:gd name="connsiteY0" fmla="*/ 6350 h 12700"/>
              <a:gd name="connsiteX1" fmla="*/ 4217716 w 4224066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24066" h="12700">
                <a:moveTo>
                  <a:pt x="6350" y="6350"/>
                </a:moveTo>
                <a:lnTo>
                  <a:pt x="4217716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167863" y="2114062"/>
            <a:ext cx="3496290" cy="3108351"/>
          </a:xfrm>
          <a:custGeom>
            <a:avLst/>
            <a:gdLst>
              <a:gd name="connsiteX0" fmla="*/ 6350 w 3854012"/>
              <a:gd name="connsiteY0" fmla="*/ 3420031 h 3426381"/>
              <a:gd name="connsiteX1" fmla="*/ 3847662 w 3854012"/>
              <a:gd name="connsiteY1" fmla="*/ 3420031 h 3426381"/>
              <a:gd name="connsiteX2" fmla="*/ 3847662 w 3854012"/>
              <a:gd name="connsiteY2" fmla="*/ 6350 h 3426381"/>
              <a:gd name="connsiteX3" fmla="*/ 6350 w 3854012"/>
              <a:gd name="connsiteY3" fmla="*/ 6350 h 3426381"/>
              <a:gd name="connsiteX4" fmla="*/ 6350 w 3854012"/>
              <a:gd name="connsiteY4" fmla="*/ 3420031 h 34263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54012" h="3426381">
                <a:moveTo>
                  <a:pt x="6350" y="3420031"/>
                </a:moveTo>
                <a:lnTo>
                  <a:pt x="3847662" y="3420031"/>
                </a:lnTo>
                <a:lnTo>
                  <a:pt x="3847662" y="6350"/>
                </a:lnTo>
                <a:lnTo>
                  <a:pt x="6350" y="6350"/>
                </a:lnTo>
                <a:lnTo>
                  <a:pt x="6350" y="342003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31" y="691273"/>
            <a:ext cx="9689337" cy="54725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39452" y="921697"/>
            <a:ext cx="7771358" cy="4458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57"/>
              </a:lnSpc>
            </a:pP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007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생명주기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componentDidMount(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)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사용하기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169428" y="1682097"/>
            <a:ext cx="660437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21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실행</a:t>
            </a:r>
            <a:r>
              <a:rPr lang="en-US" altLang="zh-CN" sz="12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15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25055340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32DE2-B5BD-4C31-BBFE-2D0C2C11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 err="1">
                <a:solidFill>
                  <a:srgbClr val="222222"/>
                </a:solidFill>
                <a:effectLst/>
                <a:latin typeface="inherit"/>
                <a:hlinkClick r:id="rId2"/>
              </a:rPr>
              <a:t>LifeCycle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 API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FC034D-DCBF-4EC8-84C4-F22F267EA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컴포넌트 업데이트</a:t>
            </a:r>
          </a:p>
          <a:p>
            <a:pPr lvl="1"/>
            <a:r>
              <a:rPr lang="ko-KR" altLang="en-US" dirty="0"/>
              <a:t>컴포넌트 업데이트는 </a:t>
            </a:r>
            <a:r>
              <a:rPr lang="en-US" altLang="ko-KR" dirty="0"/>
              <a:t>props</a:t>
            </a:r>
            <a:r>
              <a:rPr lang="ko-KR" altLang="en-US" dirty="0"/>
              <a:t>의 변화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state</a:t>
            </a:r>
            <a:r>
              <a:rPr lang="ko-KR" altLang="en-US" dirty="0"/>
              <a:t>의 변화에 따라 결정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업데이트가 되기 전과 된 후에 어떠한 </a:t>
            </a:r>
            <a:r>
              <a:rPr lang="en-US" altLang="ko-KR" dirty="0"/>
              <a:t>API</a:t>
            </a:r>
            <a:r>
              <a:rPr lang="ko-KR" altLang="en-US" dirty="0"/>
              <a:t>가 호출 되는지 공부 필요</a:t>
            </a:r>
            <a:endParaRPr lang="en-US" altLang="ko-KR" dirty="0"/>
          </a:p>
          <a:p>
            <a:pPr lvl="1"/>
            <a:r>
              <a:rPr lang="ko-KR" altLang="en-US" dirty="0"/>
              <a:t>이전에 사용되는 </a:t>
            </a:r>
            <a:r>
              <a:rPr lang="en-US" altLang="ko-KR" dirty="0" err="1"/>
              <a:t>componentWillReceiveProps</a:t>
            </a:r>
            <a:r>
              <a:rPr lang="ko-KR" altLang="en-US" dirty="0"/>
              <a:t>는 다른 이름으로 변경되었고 현재는 아래의 함수로 대체 됨</a:t>
            </a:r>
            <a:endParaRPr lang="en-US" altLang="ko-KR" dirty="0"/>
          </a:p>
          <a:p>
            <a:pPr lvl="1"/>
            <a:r>
              <a:rPr lang="en-US" altLang="ko-KR" dirty="0"/>
              <a:t>static </a:t>
            </a:r>
            <a:r>
              <a:rPr lang="en-US" altLang="ko-KR" dirty="0" err="1"/>
              <a:t>getDerivedStateFromProps</a:t>
            </a:r>
            <a:r>
              <a:rPr lang="en-US" altLang="ko-KR" dirty="0"/>
              <a:t>()</a:t>
            </a:r>
          </a:p>
          <a:p>
            <a:pPr lvl="2"/>
            <a:r>
              <a:rPr lang="en-US" altLang="ko-KR" dirty="0"/>
              <a:t>v16.3 </a:t>
            </a:r>
            <a:r>
              <a:rPr lang="ko-KR" altLang="en-US" dirty="0"/>
              <a:t>이후에 만들어진 라이프사이클 </a:t>
            </a:r>
            <a:r>
              <a:rPr lang="en-US" altLang="ko-KR" dirty="0"/>
              <a:t>API </a:t>
            </a:r>
          </a:p>
          <a:p>
            <a:pPr lvl="2"/>
            <a:r>
              <a:rPr lang="en-US" altLang="ko-KR" dirty="0"/>
              <a:t>props</a:t>
            </a:r>
            <a:r>
              <a:rPr lang="ko-KR" altLang="en-US" dirty="0"/>
              <a:t>로 받아온 값을 </a:t>
            </a:r>
            <a:r>
              <a:rPr lang="en-US" altLang="ko-KR" dirty="0"/>
              <a:t>state</a:t>
            </a:r>
            <a:r>
              <a:rPr lang="ko-KR" altLang="en-US" dirty="0"/>
              <a:t>로 동기화 하는 작업을 해줘야 하는 경우에 사용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F24D0-80AC-467E-B7D6-B8406C4C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58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53D3EB-E38C-4335-8461-9A6689A52134}"/>
              </a:ext>
            </a:extLst>
          </p:cNvPr>
          <p:cNvSpPr/>
          <p:nvPr/>
        </p:nvSpPr>
        <p:spPr>
          <a:xfrm>
            <a:off x="2171336" y="4435235"/>
            <a:ext cx="6915514" cy="23349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static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getDerivedStateFromProps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(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nextProps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, 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prevState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//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여기서는 </a:t>
            </a:r>
            <a:r>
              <a:rPr lang="en-US" altLang="ko-KR" sz="1400" b="0" i="1" dirty="0" err="1">
                <a:solidFill>
                  <a:srgbClr val="5C6370"/>
                </a:solidFill>
                <a:effectLst/>
                <a:latin typeface="Monaco"/>
              </a:rPr>
              <a:t>setState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를 하는 것이 아니라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endParaRPr lang="en-US" altLang="ko-KR" sz="14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//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특정 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props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가 바뀔 때 설정하고 </a:t>
            </a:r>
            <a:r>
              <a:rPr lang="ko-KR" altLang="en-US" sz="1400" b="0" i="1" dirty="0" err="1">
                <a:solidFill>
                  <a:srgbClr val="5C6370"/>
                </a:solidFill>
                <a:effectLst/>
                <a:latin typeface="Monaco"/>
              </a:rPr>
              <a:t>설정하고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 싶은 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state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값을 </a:t>
            </a:r>
            <a:r>
              <a:rPr lang="ko-KR" altLang="en-US" sz="1400" b="0" i="1" dirty="0" err="1">
                <a:solidFill>
                  <a:srgbClr val="5C6370"/>
                </a:solidFill>
                <a:effectLst/>
                <a:latin typeface="Monaco"/>
              </a:rPr>
              <a:t>리턴하는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 형태로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endParaRPr lang="en-US" altLang="ko-KR" sz="14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//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사용됩니다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.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endParaRPr lang="en-US" altLang="ko-KR" sz="14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400" b="0" i="1" dirty="0">
                <a:solidFill>
                  <a:srgbClr val="ABB2BF"/>
                </a:solidFill>
                <a:effectLst/>
                <a:latin typeface="Monaco"/>
              </a:rPr>
              <a:t>	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/* if (</a:t>
            </a:r>
            <a:r>
              <a:rPr lang="en-US" altLang="ko-KR" sz="1400" b="0" i="1" dirty="0" err="1">
                <a:solidFill>
                  <a:srgbClr val="5C6370"/>
                </a:solidFill>
                <a:effectLst/>
                <a:latin typeface="Monaco"/>
              </a:rPr>
              <a:t>nextProps.value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 !== </a:t>
            </a:r>
            <a:r>
              <a:rPr lang="en-US" altLang="ko-KR" sz="1400" b="0" i="1" dirty="0" err="1">
                <a:solidFill>
                  <a:srgbClr val="5C6370"/>
                </a:solidFill>
                <a:effectLst/>
                <a:latin typeface="Monaco"/>
              </a:rPr>
              <a:t>prevState.value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) { </a:t>
            </a:r>
          </a:p>
          <a:p>
            <a:pPr algn="just"/>
            <a:r>
              <a:rPr lang="en-US" altLang="ko-KR" sz="1400" i="1" dirty="0">
                <a:solidFill>
                  <a:srgbClr val="5C6370"/>
                </a:solidFill>
                <a:latin typeface="Monaco"/>
              </a:rPr>
              <a:t>		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return { value: </a:t>
            </a:r>
            <a:r>
              <a:rPr lang="en-US" altLang="ko-KR" sz="1400" b="0" i="1" dirty="0" err="1">
                <a:solidFill>
                  <a:srgbClr val="5C6370"/>
                </a:solidFill>
                <a:effectLst/>
                <a:latin typeface="Monaco"/>
              </a:rPr>
              <a:t>nextProps.value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 }; </a:t>
            </a:r>
          </a:p>
          <a:p>
            <a:pPr algn="just"/>
            <a:r>
              <a:rPr lang="en-US" altLang="ko-KR" sz="1400" i="1" dirty="0">
                <a:solidFill>
                  <a:srgbClr val="5C6370"/>
                </a:solidFill>
                <a:latin typeface="Monaco"/>
              </a:rPr>
              <a:t>	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400" i="1" dirty="0">
                <a:solidFill>
                  <a:srgbClr val="5C6370"/>
                </a:solidFill>
                <a:latin typeface="Monaco"/>
              </a:rPr>
              <a:t>	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return null; // null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을 </a:t>
            </a:r>
            <a:r>
              <a:rPr lang="ko-KR" altLang="en-US" sz="1400" b="0" i="1" dirty="0" err="1">
                <a:solidFill>
                  <a:srgbClr val="5C6370"/>
                </a:solidFill>
                <a:effectLst/>
                <a:latin typeface="Monaco"/>
              </a:rPr>
              <a:t>리턴하면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 따로 업데이트 할 것은 </a:t>
            </a:r>
            <a:r>
              <a:rPr lang="ko-KR" altLang="en-US" sz="1400" b="0" i="1" dirty="0" err="1">
                <a:solidFill>
                  <a:srgbClr val="5C6370"/>
                </a:solidFill>
                <a:effectLst/>
                <a:latin typeface="Monaco"/>
              </a:rPr>
              <a:t>없다라는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 의미 </a:t>
            </a:r>
            <a:endParaRPr lang="en-US" altLang="ko-KR" sz="1400" b="0" i="1" dirty="0">
              <a:solidFill>
                <a:srgbClr val="5C6370"/>
              </a:solidFill>
              <a:effectLst/>
              <a:latin typeface="Monaco"/>
            </a:endParaRPr>
          </a:p>
          <a:p>
            <a:pPr algn="just"/>
            <a:r>
              <a:rPr lang="en-US" altLang="ko-KR" sz="1400" i="1" dirty="0">
                <a:solidFill>
                  <a:srgbClr val="5C6370"/>
                </a:solidFill>
                <a:latin typeface="Monaco"/>
              </a:rPr>
              <a:t>	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*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</a:t>
            </a:r>
          </a:p>
          <a:p>
            <a:pPr algn="just"/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50917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978480" y="546775"/>
            <a:ext cx="15614" cy="6304882"/>
          </a:xfrm>
          <a:custGeom>
            <a:avLst/>
            <a:gdLst>
              <a:gd name="connsiteX0" fmla="*/ 6350 w 17212"/>
              <a:gd name="connsiteY0" fmla="*/ 6350 h 6949965"/>
              <a:gd name="connsiteX1" fmla="*/ 6350 w 17212"/>
              <a:gd name="connsiteY1" fmla="*/ 6943615 h 69499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212" h="6949965">
                <a:moveTo>
                  <a:pt x="6350" y="6350"/>
                </a:moveTo>
                <a:lnTo>
                  <a:pt x="6350" y="6943615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1673428" y="1514677"/>
            <a:ext cx="1886785" cy="326891"/>
          </a:xfrm>
          <a:custGeom>
            <a:avLst/>
            <a:gdLst>
              <a:gd name="connsiteX0" fmla="*/ 244428 w 2079831"/>
              <a:gd name="connsiteY0" fmla="*/ 0 h 360337"/>
              <a:gd name="connsiteX1" fmla="*/ 119449 w 2079831"/>
              <a:gd name="connsiteY1" fmla="*/ 75464 h 360337"/>
              <a:gd name="connsiteX2" fmla="*/ 9208 w 2079831"/>
              <a:gd name="connsiteY2" fmla="*/ 284872 h 360337"/>
              <a:gd name="connsiteX3" fmla="*/ 54727 w 2079831"/>
              <a:gd name="connsiteY3" fmla="*/ 360337 h 360337"/>
              <a:gd name="connsiteX4" fmla="*/ 2027835 w 2079831"/>
              <a:gd name="connsiteY4" fmla="*/ 360337 h 360337"/>
              <a:gd name="connsiteX5" fmla="*/ 2065820 w 2079831"/>
              <a:gd name="connsiteY5" fmla="*/ 289356 h 360337"/>
              <a:gd name="connsiteX6" fmla="*/ 1920391 w 2079831"/>
              <a:gd name="connsiteY6" fmla="*/ 70981 h 360337"/>
              <a:gd name="connsiteX7" fmla="*/ 1787864 w 2079831"/>
              <a:gd name="connsiteY7" fmla="*/ 0 h 360337"/>
              <a:gd name="connsiteX8" fmla="*/ 244428 w 2079831"/>
              <a:gd name="connsiteY8" fmla="*/ 0 h 3603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79831" h="360337">
                <a:moveTo>
                  <a:pt x="244428" y="0"/>
                </a:moveTo>
                <a:cubicBezTo>
                  <a:pt x="244428" y="0"/>
                  <a:pt x="159179" y="0"/>
                  <a:pt x="119449" y="75464"/>
                </a:cubicBezTo>
                <a:lnTo>
                  <a:pt x="9208" y="284872"/>
                </a:lnTo>
                <a:cubicBezTo>
                  <a:pt x="9208" y="284872"/>
                  <a:pt x="-30520" y="360337"/>
                  <a:pt x="54727" y="360337"/>
                </a:cubicBezTo>
                <a:lnTo>
                  <a:pt x="2027835" y="360337"/>
                </a:lnTo>
                <a:cubicBezTo>
                  <a:pt x="2027835" y="360337"/>
                  <a:pt x="2113099" y="360337"/>
                  <a:pt x="2065820" y="289356"/>
                </a:cubicBezTo>
                <a:lnTo>
                  <a:pt x="1920391" y="70981"/>
                </a:lnTo>
                <a:cubicBezTo>
                  <a:pt x="1920391" y="70981"/>
                  <a:pt x="1873113" y="0"/>
                  <a:pt x="1787864" y="0"/>
                </a:cubicBezTo>
                <a:lnTo>
                  <a:pt x="244428" y="0"/>
                </a:lnTo>
              </a:path>
            </a:pathLst>
          </a:custGeom>
          <a:solidFill>
            <a:srgbClr val="85CE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1656146" y="1497395"/>
            <a:ext cx="1921349" cy="361455"/>
          </a:xfrm>
          <a:custGeom>
            <a:avLst/>
            <a:gdLst>
              <a:gd name="connsiteX0" fmla="*/ 263478 w 2117931"/>
              <a:gd name="connsiteY0" fmla="*/ 19050 h 398437"/>
              <a:gd name="connsiteX1" fmla="*/ 138499 w 2117931"/>
              <a:gd name="connsiteY1" fmla="*/ 94514 h 398437"/>
              <a:gd name="connsiteX2" fmla="*/ 28258 w 2117931"/>
              <a:gd name="connsiteY2" fmla="*/ 303922 h 398437"/>
              <a:gd name="connsiteX3" fmla="*/ 73777 w 2117931"/>
              <a:gd name="connsiteY3" fmla="*/ 379387 h 398437"/>
              <a:gd name="connsiteX4" fmla="*/ 2046885 w 2117931"/>
              <a:gd name="connsiteY4" fmla="*/ 379387 h 398437"/>
              <a:gd name="connsiteX5" fmla="*/ 2084870 w 2117931"/>
              <a:gd name="connsiteY5" fmla="*/ 308406 h 398437"/>
              <a:gd name="connsiteX6" fmla="*/ 1939441 w 2117931"/>
              <a:gd name="connsiteY6" fmla="*/ 90031 h 398437"/>
              <a:gd name="connsiteX7" fmla="*/ 1806914 w 2117931"/>
              <a:gd name="connsiteY7" fmla="*/ 19050 h 398437"/>
              <a:gd name="connsiteX8" fmla="*/ 263478 w 2117931"/>
              <a:gd name="connsiteY8" fmla="*/ 19050 h 3984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17931" h="398437">
                <a:moveTo>
                  <a:pt x="263478" y="19050"/>
                </a:moveTo>
                <a:cubicBezTo>
                  <a:pt x="263478" y="19050"/>
                  <a:pt x="178229" y="19050"/>
                  <a:pt x="138499" y="94514"/>
                </a:cubicBezTo>
                <a:lnTo>
                  <a:pt x="28258" y="303922"/>
                </a:lnTo>
                <a:cubicBezTo>
                  <a:pt x="28258" y="303922"/>
                  <a:pt x="-11470" y="379387"/>
                  <a:pt x="73777" y="379387"/>
                </a:cubicBezTo>
                <a:lnTo>
                  <a:pt x="2046885" y="379387"/>
                </a:lnTo>
                <a:cubicBezTo>
                  <a:pt x="2046885" y="379387"/>
                  <a:pt x="2132149" y="379387"/>
                  <a:pt x="2084870" y="308406"/>
                </a:cubicBezTo>
                <a:lnTo>
                  <a:pt x="1939441" y="90031"/>
                </a:lnTo>
                <a:cubicBezTo>
                  <a:pt x="1939441" y="90031"/>
                  <a:pt x="1892163" y="19050"/>
                  <a:pt x="1806914" y="19050"/>
                </a:cubicBezTo>
                <a:lnTo>
                  <a:pt x="263478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1853523" y="1596738"/>
            <a:ext cx="129161" cy="64269"/>
          </a:xfrm>
          <a:custGeom>
            <a:avLst/>
            <a:gdLst>
              <a:gd name="connsiteX0" fmla="*/ 142376 w 142376"/>
              <a:gd name="connsiteY0" fmla="*/ 0 h 70845"/>
              <a:gd name="connsiteX1" fmla="*/ 118181 w 142376"/>
              <a:gd name="connsiteY1" fmla="*/ 70845 h 70845"/>
              <a:gd name="connsiteX2" fmla="*/ 0 w 142376"/>
              <a:gd name="connsiteY2" fmla="*/ 70845 h 70845"/>
              <a:gd name="connsiteX3" fmla="*/ 24195 w 142376"/>
              <a:gd name="connsiteY3" fmla="*/ 0 h 70845"/>
              <a:gd name="connsiteX4" fmla="*/ 142376 w 142376"/>
              <a:gd name="connsiteY4" fmla="*/ 0 h 70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376" h="70845">
                <a:moveTo>
                  <a:pt x="142376" y="0"/>
                </a:moveTo>
                <a:lnTo>
                  <a:pt x="118181" y="70845"/>
                </a:lnTo>
                <a:lnTo>
                  <a:pt x="0" y="70845"/>
                </a:lnTo>
                <a:lnTo>
                  <a:pt x="24195" y="0"/>
                </a:lnTo>
                <a:lnTo>
                  <a:pt x="142376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1849849" y="1561631"/>
            <a:ext cx="113322" cy="84646"/>
          </a:xfrm>
          <a:custGeom>
            <a:avLst/>
            <a:gdLst>
              <a:gd name="connsiteX0" fmla="*/ 19985 w 124917"/>
              <a:gd name="connsiteY0" fmla="*/ 34783 h 93307"/>
              <a:gd name="connsiteX1" fmla="*/ 21338 w 124917"/>
              <a:gd name="connsiteY1" fmla="*/ 30781 h 93307"/>
              <a:gd name="connsiteX2" fmla="*/ 25564 w 124917"/>
              <a:gd name="connsiteY2" fmla="*/ 30781 h 93307"/>
              <a:gd name="connsiteX3" fmla="*/ 124917 w 124917"/>
              <a:gd name="connsiteY3" fmla="*/ 30781 h 93307"/>
              <a:gd name="connsiteX4" fmla="*/ 124917 w 124917"/>
              <a:gd name="connsiteY4" fmla="*/ 18098 h 93307"/>
              <a:gd name="connsiteX5" fmla="*/ 81173 w 124917"/>
              <a:gd name="connsiteY5" fmla="*/ 18098 h 93307"/>
              <a:gd name="connsiteX6" fmla="*/ 65263 w 124917"/>
              <a:gd name="connsiteY6" fmla="*/ 0 h 93307"/>
              <a:gd name="connsiteX7" fmla="*/ 7759 w 124917"/>
              <a:gd name="connsiteY7" fmla="*/ 0 h 93307"/>
              <a:gd name="connsiteX8" fmla="*/ 0 w 124917"/>
              <a:gd name="connsiteY8" fmla="*/ 18098 h 93307"/>
              <a:gd name="connsiteX9" fmla="*/ 0 w 124917"/>
              <a:gd name="connsiteY9" fmla="*/ 93307 h 93307"/>
              <a:gd name="connsiteX10" fmla="*/ 19985 w 124917"/>
              <a:gd name="connsiteY10" fmla="*/ 34783 h 93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4917" h="93307">
                <a:moveTo>
                  <a:pt x="19985" y="34783"/>
                </a:moveTo>
                <a:lnTo>
                  <a:pt x="21338" y="30781"/>
                </a:lnTo>
                <a:lnTo>
                  <a:pt x="25564" y="30781"/>
                </a:lnTo>
                <a:lnTo>
                  <a:pt x="124917" y="30781"/>
                </a:lnTo>
                <a:lnTo>
                  <a:pt x="124917" y="18098"/>
                </a:lnTo>
                <a:lnTo>
                  <a:pt x="81173" y="18098"/>
                </a:lnTo>
                <a:lnTo>
                  <a:pt x="65263" y="0"/>
                </a:lnTo>
                <a:lnTo>
                  <a:pt x="7759" y="0"/>
                </a:lnTo>
                <a:lnTo>
                  <a:pt x="0" y="18098"/>
                </a:lnTo>
                <a:lnTo>
                  <a:pt x="0" y="93307"/>
                </a:lnTo>
                <a:lnTo>
                  <a:pt x="19985" y="3478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1607072" y="1709704"/>
            <a:ext cx="5181767" cy="3404566"/>
          </a:xfrm>
          <a:custGeom>
            <a:avLst/>
            <a:gdLst>
              <a:gd name="connsiteX0" fmla="*/ 85248 w 5711939"/>
              <a:gd name="connsiteY0" fmla="*/ 0 h 3752903"/>
              <a:gd name="connsiteX1" fmla="*/ 0 w 5711939"/>
              <a:gd name="connsiteY1" fmla="*/ 85288 h 3752903"/>
              <a:gd name="connsiteX2" fmla="*/ 0 w 5711939"/>
              <a:gd name="connsiteY2" fmla="*/ 3752903 h 3752903"/>
              <a:gd name="connsiteX3" fmla="*/ 5711939 w 5711939"/>
              <a:gd name="connsiteY3" fmla="*/ 3752903 h 3752903"/>
              <a:gd name="connsiteX4" fmla="*/ 5711939 w 5711939"/>
              <a:gd name="connsiteY4" fmla="*/ 85288 h 3752903"/>
              <a:gd name="connsiteX5" fmla="*/ 5626691 w 5711939"/>
              <a:gd name="connsiteY5" fmla="*/ 0 h 3752903"/>
              <a:gd name="connsiteX6" fmla="*/ 85248 w 5711939"/>
              <a:gd name="connsiteY6" fmla="*/ 0 h 3752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711939" h="3752903">
                <a:moveTo>
                  <a:pt x="85248" y="0"/>
                </a:moveTo>
                <a:cubicBezTo>
                  <a:pt x="85248" y="0"/>
                  <a:pt x="0" y="0"/>
                  <a:pt x="0" y="85288"/>
                </a:cubicBezTo>
                <a:lnTo>
                  <a:pt x="0" y="3752903"/>
                </a:lnTo>
                <a:lnTo>
                  <a:pt x="5711939" y="3752903"/>
                </a:lnTo>
                <a:lnTo>
                  <a:pt x="5711939" y="85288"/>
                </a:lnTo>
                <a:cubicBezTo>
                  <a:pt x="5711939" y="85288"/>
                  <a:pt x="5711939" y="0"/>
                  <a:pt x="5626691" y="0"/>
                </a:cubicBezTo>
                <a:lnTo>
                  <a:pt x="85248" y="0"/>
                </a:lnTo>
              </a:path>
            </a:pathLst>
          </a:custGeom>
          <a:solidFill>
            <a:srgbClr val="DEF1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31" y="691273"/>
            <a:ext cx="9689337" cy="54725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916166" y="5702999"/>
            <a:ext cx="488916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89"/>
              </a:lnSpc>
            </a:pPr>
            <a:r>
              <a:rPr lang="en-US" altLang="zh-CN" sz="1004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  <a:r>
              <a:rPr lang="en-US" altLang="zh-CN" sz="91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3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10~12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639452" y="1002346"/>
            <a:ext cx="8585684" cy="181588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84"/>
              </a:lnSpc>
              <a:tabLst>
                <a:tab pos="138257" algn="l"/>
                <a:tab pos="403250" algn="l"/>
              </a:tabLst>
            </a:pP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006</a:t>
            </a:r>
            <a:r>
              <a:rPr lang="en-US" altLang="zh-CN" sz="19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5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생명주기</a:t>
            </a:r>
            <a:r>
              <a:rPr lang="en-US" altLang="zh-CN" sz="19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5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19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5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static</a:t>
            </a:r>
            <a:r>
              <a:rPr lang="en-US" altLang="zh-CN" sz="19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5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getDerivedStateFormProps(props,</a:t>
            </a:r>
            <a:r>
              <a:rPr lang="en-US" altLang="zh-CN" sz="19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5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state)</a:t>
            </a:r>
            <a:r>
              <a:rPr lang="en-US" altLang="zh-CN" sz="19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5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사용하기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138257" algn="l"/>
                <a:tab pos="403250" algn="l"/>
              </a:tabLst>
            </a:pPr>
            <a:r>
              <a:rPr lang="en-US" altLang="zh-CN" sz="1633" dirty="0"/>
              <a:t>		</a:t>
            </a:r>
            <a:r>
              <a:rPr lang="en-US" altLang="zh-CN" sz="752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App.js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270"/>
              </a:lnSpc>
              <a:tabLst>
                <a:tab pos="138257" algn="l"/>
                <a:tab pos="403250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React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'react';</a:t>
            </a:r>
          </a:p>
          <a:p>
            <a:pPr>
              <a:lnSpc>
                <a:spcPts val="1452"/>
              </a:lnSpc>
              <a:tabLst>
                <a:tab pos="138257" algn="l"/>
                <a:tab pos="403250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'./App.css';</a:t>
            </a:r>
          </a:p>
          <a:p>
            <a:pPr>
              <a:lnSpc>
                <a:spcPts val="1452"/>
              </a:lnSpc>
              <a:tabLst>
                <a:tab pos="138257" algn="l"/>
                <a:tab pos="403250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LifecycleEx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'./R006_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LifecycleEx'</a:t>
            </a:r>
          </a:p>
          <a:p>
            <a:pPr>
              <a:lnSpc>
                <a:spcPts val="1452"/>
              </a:lnSpc>
              <a:tabLst>
                <a:tab pos="138257" algn="l"/>
                <a:tab pos="403250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1452"/>
              </a:lnSpc>
              <a:tabLst>
                <a:tab pos="138257" algn="l"/>
                <a:tab pos="403250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function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App()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708580" y="2799654"/>
            <a:ext cx="135615" cy="17216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1452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7</a:t>
            </a:r>
          </a:p>
          <a:p>
            <a:pPr>
              <a:lnSpc>
                <a:spcPts val="1452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8</a:t>
            </a:r>
          </a:p>
          <a:p>
            <a:pPr>
              <a:lnSpc>
                <a:spcPts val="1452"/>
              </a:lnSpc>
              <a:tabLst>
                <a:tab pos="69129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9</a:t>
            </a:r>
          </a:p>
          <a:p>
            <a:pPr>
              <a:lnSpc>
                <a:spcPts val="1452"/>
              </a:lnSpc>
              <a:tabLst>
                <a:tab pos="69129" algn="l"/>
              </a:tabLst>
            </a:pP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  <a:p>
            <a:pPr>
              <a:lnSpc>
                <a:spcPts val="1452"/>
              </a:lnSpc>
              <a:tabLst>
                <a:tab pos="69129" algn="l"/>
              </a:tabLst>
            </a:pP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11</a:t>
            </a:r>
          </a:p>
          <a:p>
            <a:pPr>
              <a:lnSpc>
                <a:spcPts val="1452"/>
              </a:lnSpc>
              <a:tabLst>
                <a:tab pos="69129" algn="l"/>
              </a:tabLst>
            </a:pP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12</a:t>
            </a:r>
          </a:p>
          <a:p>
            <a:pPr>
              <a:lnSpc>
                <a:spcPts val="1452"/>
              </a:lnSpc>
              <a:tabLst>
                <a:tab pos="69129" algn="l"/>
              </a:tabLst>
            </a:pP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13</a:t>
            </a:r>
          </a:p>
          <a:p>
            <a:pPr>
              <a:lnSpc>
                <a:spcPts val="1452"/>
              </a:lnSpc>
              <a:tabLst>
                <a:tab pos="69129" algn="l"/>
              </a:tabLst>
            </a:pP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14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54215" y="2799654"/>
            <a:ext cx="2059538" cy="17216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  <a:tabLst>
                <a:tab pos="126736" algn="l"/>
                <a:tab pos="264993" algn="l"/>
                <a:tab pos="391729" algn="l"/>
              </a:tabLst>
            </a:pP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(</a:t>
            </a:r>
          </a:p>
          <a:p>
            <a:pPr>
              <a:lnSpc>
                <a:spcPts val="1452"/>
              </a:lnSpc>
              <a:tabLst>
                <a:tab pos="126736" algn="l"/>
                <a:tab pos="264993" algn="l"/>
                <a:tab pos="391729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&lt;div&gt;</a:t>
            </a:r>
          </a:p>
          <a:p>
            <a:pPr>
              <a:lnSpc>
                <a:spcPts val="1452"/>
              </a:lnSpc>
              <a:tabLst>
                <a:tab pos="126736" algn="l"/>
                <a:tab pos="264993" algn="l"/>
                <a:tab pos="391729" algn="l"/>
              </a:tabLst>
            </a:pPr>
            <a:r>
              <a:rPr lang="en-US" altLang="zh-CN" sz="1633" dirty="0"/>
              <a:t>	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&lt;h1&gt;Start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React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200!&lt;/h1&gt;</a:t>
            </a:r>
          </a:p>
          <a:p>
            <a:pPr>
              <a:lnSpc>
                <a:spcPts val="1452"/>
              </a:lnSpc>
              <a:tabLst>
                <a:tab pos="126736" algn="l"/>
                <a:tab pos="264993" algn="l"/>
                <a:tab pos="391729" algn="l"/>
              </a:tabLst>
            </a:pPr>
            <a:r>
              <a:rPr lang="en-US" altLang="zh-CN" sz="1633" dirty="0"/>
              <a:t>	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&lt;p&gt;CSS</a:t>
            </a:r>
            <a:r>
              <a:rPr lang="en-US" altLang="zh-CN" sz="841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41" dirty="0">
                <a:solidFill>
                  <a:srgbClr val="231F20"/>
                </a:solidFill>
                <a:latin typeface="나눔고딕" pitchFamily="18" charset="0"/>
                <a:cs typeface="나눔고딕" pitchFamily="18" charset="0"/>
              </a:rPr>
              <a:t>적용하기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&lt;/p&gt;</a:t>
            </a:r>
          </a:p>
          <a:p>
            <a:pPr>
              <a:lnSpc>
                <a:spcPts val="1452"/>
              </a:lnSpc>
              <a:tabLst>
                <a:tab pos="126736" algn="l"/>
                <a:tab pos="264993" algn="l"/>
                <a:tab pos="391729" algn="l"/>
              </a:tabLst>
            </a:pPr>
            <a:r>
              <a:rPr lang="en-US" altLang="zh-CN" sz="1633" dirty="0"/>
              <a:t>	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&lt;LifecycleEx</a:t>
            </a:r>
          </a:p>
          <a:p>
            <a:pPr>
              <a:lnSpc>
                <a:spcPts val="1452"/>
              </a:lnSpc>
              <a:tabLst>
                <a:tab pos="126736" algn="l"/>
                <a:tab pos="264993" algn="l"/>
                <a:tab pos="391729" algn="l"/>
              </a:tabLst>
            </a:pPr>
            <a:r>
              <a:rPr lang="en-US" altLang="zh-CN" sz="1633" dirty="0"/>
              <a:t>		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prop_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value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'FromApp.js'</a:t>
            </a:r>
          </a:p>
          <a:p>
            <a:pPr>
              <a:lnSpc>
                <a:spcPts val="1452"/>
              </a:lnSpc>
              <a:tabLst>
                <a:tab pos="126736" algn="l"/>
                <a:tab pos="264993" algn="l"/>
                <a:tab pos="391729" algn="l"/>
              </a:tabLst>
            </a:pPr>
            <a:r>
              <a:rPr lang="en-US" altLang="zh-CN" sz="1633" dirty="0"/>
              <a:t>	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/&gt;</a:t>
            </a:r>
          </a:p>
          <a:p>
            <a:pPr>
              <a:lnSpc>
                <a:spcPts val="1452"/>
              </a:lnSpc>
              <a:tabLst>
                <a:tab pos="126736" algn="l"/>
                <a:tab pos="264993" algn="l"/>
                <a:tab pos="391729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&lt;/div&gt;</a:t>
            </a:r>
          </a:p>
          <a:p>
            <a:pPr>
              <a:lnSpc>
                <a:spcPts val="1452"/>
              </a:lnSpc>
              <a:tabLst>
                <a:tab pos="126736" algn="l"/>
                <a:tab pos="264993" algn="l"/>
                <a:tab pos="391729" algn="l"/>
              </a:tabLst>
            </a:pP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604889" y="4504793"/>
            <a:ext cx="6158737" cy="110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79"/>
              </a:lnSpc>
              <a:tabLst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15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452"/>
              </a:lnSpc>
              <a:tabLst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16</a:t>
            </a:r>
          </a:p>
          <a:p>
            <a:pPr>
              <a:lnSpc>
                <a:spcPts val="1452"/>
              </a:lnSpc>
              <a:tabLst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17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export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default</a:t>
            </a:r>
            <a:r>
              <a:rPr lang="en-US" altLang="zh-CN" sz="93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34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App;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361"/>
              </a:lnSpc>
              <a:tabLst>
                <a:tab pos="103693" algn="l"/>
              </a:tabLst>
            </a:pPr>
            <a:r>
              <a:rPr lang="en-US" altLang="zh-CN" sz="107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App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js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파일과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같은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경로에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위치한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R006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_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LifecycleEx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js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파일을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임포트해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사용할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수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있도록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한다.</a:t>
            </a:r>
            <a:r>
              <a:rPr lang="en-US" altLang="zh-CN" sz="1004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004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  <a:r>
              <a:rPr lang="en-US" altLang="zh-CN" sz="91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13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3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604888" y="5703000"/>
            <a:ext cx="5472652" cy="2213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07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App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js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에서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임포트한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component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인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R006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_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LifecycleEx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로</a:t>
            </a:r>
            <a:r>
              <a:rPr lang="en-US" altLang="zh-CN" sz="96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67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prop_value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라는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변수를</a:t>
            </a:r>
            <a:r>
              <a:rPr lang="en-US" altLang="zh-CN" sz="107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전달한다.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792D3-FA8E-43FC-982E-651395A7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  <a:r>
              <a:rPr lang="en-US" altLang="ko-KR" dirty="0"/>
              <a:t>: </a:t>
            </a:r>
            <a:r>
              <a:rPr lang="ko-KR" altLang="en-US" dirty="0"/>
              <a:t>페이스북이 </a:t>
            </a:r>
            <a:r>
              <a:rPr lang="ko-KR" altLang="en-US" dirty="0" err="1"/>
              <a:t>리액트를</a:t>
            </a:r>
            <a:r>
              <a:rPr lang="ko-KR" altLang="en-US" dirty="0"/>
              <a:t> 만든 이유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5D94C-F84C-4F1F-BB80-18FAD797F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페이스북이 </a:t>
            </a:r>
            <a:r>
              <a:rPr lang="ko-KR" altLang="en-US" dirty="0" err="1"/>
              <a:t>리액트를</a:t>
            </a:r>
            <a:r>
              <a:rPr lang="ko-KR" altLang="en-US" dirty="0"/>
              <a:t> 만들기 전에도</a:t>
            </a:r>
            <a:r>
              <a:rPr lang="en-US" altLang="ko-KR" dirty="0"/>
              <a:t>, </a:t>
            </a:r>
            <a:r>
              <a:rPr lang="ko-KR" altLang="en-US" dirty="0"/>
              <a:t>이미 </a:t>
            </a:r>
            <a:r>
              <a:rPr lang="en-US" altLang="ko-KR" dirty="0"/>
              <a:t>Angular, Backbone, Knockout.js, Ember </a:t>
            </a:r>
            <a:r>
              <a:rPr lang="ko-KR" altLang="en-US" dirty="0"/>
              <a:t>등의 수많은 프레임워크들이 존재</a:t>
            </a:r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해당 프레임워크들은 데이터 단을 담당하는 모델</a:t>
            </a:r>
            <a:r>
              <a:rPr lang="en-US" altLang="ko-KR" dirty="0"/>
              <a:t>(Model), </a:t>
            </a:r>
            <a:r>
              <a:rPr lang="ko-KR" altLang="en-US" dirty="0"/>
              <a:t>사용자의 화면에서 보여지게 되는 뷰</a:t>
            </a:r>
            <a:r>
              <a:rPr lang="en-US" altLang="ko-KR" dirty="0"/>
              <a:t>(View), </a:t>
            </a:r>
            <a:r>
              <a:rPr lang="ko-KR" altLang="en-US" dirty="0"/>
              <a:t>그리고 사용자가 발생시키는 이벤트를 처리해주는 컨트롤러 </a:t>
            </a:r>
            <a:r>
              <a:rPr lang="en-US" altLang="ko-KR" dirty="0"/>
              <a:t>(Controller) </a:t>
            </a:r>
            <a:r>
              <a:rPr lang="ko-KR" altLang="en-US" dirty="0"/>
              <a:t>로 이뤄진 </a:t>
            </a:r>
            <a:r>
              <a:rPr lang="en-US" altLang="ko-KR" dirty="0"/>
              <a:t>MVC </a:t>
            </a:r>
            <a:r>
              <a:rPr lang="ko-KR" altLang="en-US" dirty="0"/>
              <a:t>패턴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MVC </a:t>
            </a:r>
            <a:r>
              <a:rPr lang="ko-KR" altLang="en-US" dirty="0"/>
              <a:t>에서부터 파생된 </a:t>
            </a:r>
            <a:r>
              <a:rPr lang="en-US" altLang="ko-KR" dirty="0"/>
              <a:t>MVVM(View Model), MVW(Whatever) </a:t>
            </a:r>
            <a:r>
              <a:rPr lang="ko-KR" altLang="en-US" dirty="0"/>
              <a:t>등의 패턴들로 이루어져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여기서 공통점은 모델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방금 언급했던 프레임워크들의 모델은</a:t>
            </a:r>
            <a:r>
              <a:rPr lang="en-US" altLang="ko-KR" dirty="0"/>
              <a:t> </a:t>
            </a:r>
            <a:r>
              <a:rPr lang="ko-KR" altLang="en-US" dirty="0"/>
              <a:t>양방향 바인딩을 통하여 모델에 있는 값이 변하면</a:t>
            </a:r>
            <a:r>
              <a:rPr lang="en-US" altLang="ko-KR" dirty="0"/>
              <a:t>, </a:t>
            </a:r>
            <a:r>
              <a:rPr lang="ko-KR" altLang="en-US" dirty="0"/>
              <a:t>뷰에서도 이를 변화시킴</a:t>
            </a:r>
            <a:endParaRPr lang="en-US" altLang="ko-KR" dirty="0"/>
          </a:p>
          <a:p>
            <a:pPr lvl="2"/>
            <a:r>
              <a:rPr lang="ko-KR" altLang="en-US" sz="1800" dirty="0">
                <a:solidFill>
                  <a:srgbClr val="FFC000"/>
                </a:solidFill>
              </a:rPr>
              <a:t>핵심적은 변화시켜준다는 부분</a:t>
            </a:r>
            <a:r>
              <a:rPr lang="en-US" altLang="ko-KR" sz="1800" dirty="0">
                <a:solidFill>
                  <a:srgbClr val="FFC000"/>
                </a:solidFill>
              </a:rPr>
              <a:t>: </a:t>
            </a:r>
            <a:r>
              <a:rPr lang="ko-KR" altLang="en-US" sz="1800" dirty="0">
                <a:solidFill>
                  <a:srgbClr val="FFC000"/>
                </a:solidFill>
              </a:rPr>
              <a:t>일단 첫 화면을 보여주고</a:t>
            </a:r>
            <a:r>
              <a:rPr lang="en-US" altLang="ko-KR" sz="1800" dirty="0">
                <a:solidFill>
                  <a:srgbClr val="FFC000"/>
                </a:solidFill>
              </a:rPr>
              <a:t> </a:t>
            </a:r>
            <a:r>
              <a:rPr lang="ko-KR" altLang="en-US" sz="1800" dirty="0">
                <a:solidFill>
                  <a:srgbClr val="FFC000"/>
                </a:solidFill>
              </a:rPr>
              <a:t>변화에 따라 필요한 곳을 변경 </a:t>
            </a:r>
            <a:endParaRPr lang="en-US" altLang="ko-KR" sz="1800" dirty="0">
              <a:solidFill>
                <a:srgbClr val="FFC000"/>
              </a:solidFill>
            </a:endParaRP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254AAB-9B17-4B13-AFFB-7E44983A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8586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667156" y="1337468"/>
            <a:ext cx="14975" cy="6237068"/>
          </a:xfrm>
          <a:custGeom>
            <a:avLst/>
            <a:gdLst>
              <a:gd name="connsiteX0" fmla="*/ 6350 w 16507"/>
              <a:gd name="connsiteY0" fmla="*/ 6350 h 6875213"/>
              <a:gd name="connsiteX1" fmla="*/ 6350 w 16507"/>
              <a:gd name="connsiteY1" fmla="*/ 6868863 h 68752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507" h="6875213">
                <a:moveTo>
                  <a:pt x="6350" y="6350"/>
                </a:moveTo>
                <a:lnTo>
                  <a:pt x="6350" y="6868863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1613210" y="1093912"/>
            <a:ext cx="5474542" cy="273670"/>
          </a:xfrm>
          <a:custGeom>
            <a:avLst/>
            <a:gdLst>
              <a:gd name="connsiteX0" fmla="*/ 6002919 w 6034669"/>
              <a:gd name="connsiteY0" fmla="*/ 31750 h 301671"/>
              <a:gd name="connsiteX1" fmla="*/ 133267 w 6034669"/>
              <a:gd name="connsiteY1" fmla="*/ 31750 h 301671"/>
              <a:gd name="connsiteX2" fmla="*/ 31750 w 6034669"/>
              <a:gd name="connsiteY2" fmla="*/ 133315 h 301671"/>
              <a:gd name="connsiteX3" fmla="*/ 31750 w 6034669"/>
              <a:gd name="connsiteY3" fmla="*/ 269921 h 301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034669" h="301671">
                <a:moveTo>
                  <a:pt x="6002919" y="31750"/>
                </a:moveTo>
                <a:lnTo>
                  <a:pt x="133267" y="31750"/>
                </a:lnTo>
                <a:cubicBezTo>
                  <a:pt x="133267" y="31750"/>
                  <a:pt x="31750" y="31750"/>
                  <a:pt x="31750" y="133315"/>
                </a:cubicBezTo>
                <a:lnTo>
                  <a:pt x="31750" y="269921"/>
                </a:lnTo>
              </a:path>
            </a:pathLst>
          </a:custGeom>
          <a:ln w="63500">
            <a:solidFill>
              <a:srgbClr val="9BD5C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1893800" y="1405026"/>
            <a:ext cx="1592189" cy="275851"/>
          </a:xfrm>
          <a:custGeom>
            <a:avLst/>
            <a:gdLst>
              <a:gd name="connsiteX0" fmla="*/ 206263 w 1755093"/>
              <a:gd name="connsiteY0" fmla="*/ 0 h 304075"/>
              <a:gd name="connsiteX1" fmla="*/ 100799 w 1755093"/>
              <a:gd name="connsiteY1" fmla="*/ 63681 h 304075"/>
              <a:gd name="connsiteX2" fmla="*/ 7770 w 1755093"/>
              <a:gd name="connsiteY2" fmla="*/ 240393 h 304075"/>
              <a:gd name="connsiteX3" fmla="*/ 46182 w 1755093"/>
              <a:gd name="connsiteY3" fmla="*/ 304075 h 304075"/>
              <a:gd name="connsiteX4" fmla="*/ 1711216 w 1755093"/>
              <a:gd name="connsiteY4" fmla="*/ 304075 h 304075"/>
              <a:gd name="connsiteX5" fmla="*/ 1743270 w 1755093"/>
              <a:gd name="connsiteY5" fmla="*/ 244176 h 304075"/>
              <a:gd name="connsiteX6" fmla="*/ 1620548 w 1755093"/>
              <a:gd name="connsiteY6" fmla="*/ 59898 h 304075"/>
              <a:gd name="connsiteX7" fmla="*/ 1508713 w 1755093"/>
              <a:gd name="connsiteY7" fmla="*/ 0 h 304075"/>
              <a:gd name="connsiteX8" fmla="*/ 206263 w 1755093"/>
              <a:gd name="connsiteY8" fmla="*/ 0 h 304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55093" h="304075">
                <a:moveTo>
                  <a:pt x="206263" y="0"/>
                </a:moveTo>
                <a:cubicBezTo>
                  <a:pt x="206263" y="0"/>
                  <a:pt x="134325" y="0"/>
                  <a:pt x="100799" y="63681"/>
                </a:cubicBezTo>
                <a:lnTo>
                  <a:pt x="7770" y="240393"/>
                </a:lnTo>
                <a:cubicBezTo>
                  <a:pt x="7770" y="240393"/>
                  <a:pt x="-25755" y="304075"/>
                  <a:pt x="46182" y="304075"/>
                </a:cubicBezTo>
                <a:lnTo>
                  <a:pt x="1711216" y="304075"/>
                </a:lnTo>
                <a:cubicBezTo>
                  <a:pt x="1711216" y="304075"/>
                  <a:pt x="1783166" y="304075"/>
                  <a:pt x="1743270" y="244176"/>
                </a:cubicBezTo>
                <a:lnTo>
                  <a:pt x="1620548" y="59898"/>
                </a:lnTo>
                <a:cubicBezTo>
                  <a:pt x="1620548" y="59898"/>
                  <a:pt x="1580651" y="0"/>
                  <a:pt x="1508713" y="0"/>
                </a:cubicBezTo>
                <a:lnTo>
                  <a:pt x="206263" y="0"/>
                </a:lnTo>
              </a:path>
            </a:pathLst>
          </a:custGeom>
          <a:solidFill>
            <a:srgbClr val="85CE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1876518" y="1387744"/>
            <a:ext cx="1626752" cy="310415"/>
          </a:xfrm>
          <a:custGeom>
            <a:avLst/>
            <a:gdLst>
              <a:gd name="connsiteX0" fmla="*/ 225313 w 1793193"/>
              <a:gd name="connsiteY0" fmla="*/ 19050 h 342175"/>
              <a:gd name="connsiteX1" fmla="*/ 119849 w 1793193"/>
              <a:gd name="connsiteY1" fmla="*/ 82731 h 342175"/>
              <a:gd name="connsiteX2" fmla="*/ 26820 w 1793193"/>
              <a:gd name="connsiteY2" fmla="*/ 259443 h 342175"/>
              <a:gd name="connsiteX3" fmla="*/ 65232 w 1793193"/>
              <a:gd name="connsiteY3" fmla="*/ 323125 h 342175"/>
              <a:gd name="connsiteX4" fmla="*/ 1730266 w 1793193"/>
              <a:gd name="connsiteY4" fmla="*/ 323125 h 342175"/>
              <a:gd name="connsiteX5" fmla="*/ 1762320 w 1793193"/>
              <a:gd name="connsiteY5" fmla="*/ 263226 h 342175"/>
              <a:gd name="connsiteX6" fmla="*/ 1639598 w 1793193"/>
              <a:gd name="connsiteY6" fmla="*/ 78948 h 342175"/>
              <a:gd name="connsiteX7" fmla="*/ 1527763 w 1793193"/>
              <a:gd name="connsiteY7" fmla="*/ 19050 h 342175"/>
              <a:gd name="connsiteX8" fmla="*/ 225313 w 1793193"/>
              <a:gd name="connsiteY8" fmla="*/ 19050 h 342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93193" h="342175">
                <a:moveTo>
                  <a:pt x="225313" y="19050"/>
                </a:moveTo>
                <a:cubicBezTo>
                  <a:pt x="225313" y="19050"/>
                  <a:pt x="153375" y="19050"/>
                  <a:pt x="119849" y="82731"/>
                </a:cubicBezTo>
                <a:lnTo>
                  <a:pt x="26820" y="259443"/>
                </a:lnTo>
                <a:cubicBezTo>
                  <a:pt x="26820" y="259443"/>
                  <a:pt x="-6705" y="323125"/>
                  <a:pt x="65232" y="323125"/>
                </a:cubicBezTo>
                <a:lnTo>
                  <a:pt x="1730266" y="323125"/>
                </a:lnTo>
                <a:cubicBezTo>
                  <a:pt x="1730266" y="323125"/>
                  <a:pt x="1802216" y="323125"/>
                  <a:pt x="1762320" y="263226"/>
                </a:cubicBezTo>
                <a:lnTo>
                  <a:pt x="1639598" y="78948"/>
                </a:lnTo>
                <a:cubicBezTo>
                  <a:pt x="1639598" y="78948"/>
                  <a:pt x="1599701" y="19050"/>
                  <a:pt x="1527763" y="19050"/>
                </a:cubicBezTo>
                <a:lnTo>
                  <a:pt x="225313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2045776" y="1474272"/>
            <a:ext cx="108994" cy="54235"/>
          </a:xfrm>
          <a:custGeom>
            <a:avLst/>
            <a:gdLst>
              <a:gd name="connsiteX0" fmla="*/ 120146 w 120146"/>
              <a:gd name="connsiteY0" fmla="*/ 0 h 59784"/>
              <a:gd name="connsiteX1" fmla="*/ 99741 w 120146"/>
              <a:gd name="connsiteY1" fmla="*/ 59784 h 59784"/>
              <a:gd name="connsiteX2" fmla="*/ 0 w 120146"/>
              <a:gd name="connsiteY2" fmla="*/ 59784 h 59784"/>
              <a:gd name="connsiteX3" fmla="*/ 20417 w 120146"/>
              <a:gd name="connsiteY3" fmla="*/ 0 h 59784"/>
              <a:gd name="connsiteX4" fmla="*/ 120146 w 120146"/>
              <a:gd name="connsiteY4" fmla="*/ 0 h 59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146" h="59784">
                <a:moveTo>
                  <a:pt x="120146" y="0"/>
                </a:moveTo>
                <a:lnTo>
                  <a:pt x="99741" y="59784"/>
                </a:lnTo>
                <a:lnTo>
                  <a:pt x="0" y="59784"/>
                </a:lnTo>
                <a:lnTo>
                  <a:pt x="20417" y="0"/>
                </a:lnTo>
                <a:lnTo>
                  <a:pt x="120146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2042675" y="1444648"/>
            <a:ext cx="95629" cy="71430"/>
          </a:xfrm>
          <a:custGeom>
            <a:avLst/>
            <a:gdLst>
              <a:gd name="connsiteX0" fmla="*/ 16864 w 105413"/>
              <a:gd name="connsiteY0" fmla="*/ 29352 h 78738"/>
              <a:gd name="connsiteX1" fmla="*/ 18006 w 105413"/>
              <a:gd name="connsiteY1" fmla="*/ 25975 h 78738"/>
              <a:gd name="connsiteX2" fmla="*/ 21572 w 105413"/>
              <a:gd name="connsiteY2" fmla="*/ 25975 h 78738"/>
              <a:gd name="connsiteX3" fmla="*/ 105413 w 105413"/>
              <a:gd name="connsiteY3" fmla="*/ 25975 h 78738"/>
              <a:gd name="connsiteX4" fmla="*/ 105413 w 105413"/>
              <a:gd name="connsiteY4" fmla="*/ 15273 h 78738"/>
              <a:gd name="connsiteX5" fmla="*/ 68499 w 105413"/>
              <a:gd name="connsiteY5" fmla="*/ 15273 h 78738"/>
              <a:gd name="connsiteX6" fmla="*/ 55086 w 105413"/>
              <a:gd name="connsiteY6" fmla="*/ 0 h 78738"/>
              <a:gd name="connsiteX7" fmla="*/ 6547 w 105413"/>
              <a:gd name="connsiteY7" fmla="*/ 0 h 78738"/>
              <a:gd name="connsiteX8" fmla="*/ 0 w 105413"/>
              <a:gd name="connsiteY8" fmla="*/ 15273 h 78738"/>
              <a:gd name="connsiteX9" fmla="*/ 0 w 105413"/>
              <a:gd name="connsiteY9" fmla="*/ 78738 h 78738"/>
              <a:gd name="connsiteX10" fmla="*/ 16864 w 105413"/>
              <a:gd name="connsiteY10" fmla="*/ 29352 h 78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05413" h="78738">
                <a:moveTo>
                  <a:pt x="16864" y="29352"/>
                </a:moveTo>
                <a:lnTo>
                  <a:pt x="18006" y="25975"/>
                </a:lnTo>
                <a:lnTo>
                  <a:pt x="21572" y="25975"/>
                </a:lnTo>
                <a:lnTo>
                  <a:pt x="105413" y="25975"/>
                </a:lnTo>
                <a:lnTo>
                  <a:pt x="105413" y="15273"/>
                </a:lnTo>
                <a:lnTo>
                  <a:pt x="68499" y="15273"/>
                </a:lnTo>
                <a:lnTo>
                  <a:pt x="55086" y="0"/>
                </a:lnTo>
                <a:lnTo>
                  <a:pt x="6547" y="0"/>
                </a:lnTo>
                <a:lnTo>
                  <a:pt x="0" y="15273"/>
                </a:lnTo>
                <a:lnTo>
                  <a:pt x="0" y="78738"/>
                </a:lnTo>
                <a:lnTo>
                  <a:pt x="16864" y="2935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1837802" y="1569600"/>
            <a:ext cx="4372704" cy="3689176"/>
          </a:xfrm>
          <a:custGeom>
            <a:avLst/>
            <a:gdLst>
              <a:gd name="connsiteX0" fmla="*/ 71938 w 4820096"/>
              <a:gd name="connsiteY0" fmla="*/ 0 h 4066633"/>
              <a:gd name="connsiteX1" fmla="*/ 0 w 4820096"/>
              <a:gd name="connsiteY1" fmla="*/ 71972 h 4066633"/>
              <a:gd name="connsiteX2" fmla="*/ 0 w 4820096"/>
              <a:gd name="connsiteY2" fmla="*/ 4066633 h 4066633"/>
              <a:gd name="connsiteX3" fmla="*/ 4820096 w 4820096"/>
              <a:gd name="connsiteY3" fmla="*/ 4066633 h 4066633"/>
              <a:gd name="connsiteX4" fmla="*/ 4820096 w 4820096"/>
              <a:gd name="connsiteY4" fmla="*/ 71972 h 4066633"/>
              <a:gd name="connsiteX5" fmla="*/ 4748171 w 4820096"/>
              <a:gd name="connsiteY5" fmla="*/ 0 h 4066633"/>
              <a:gd name="connsiteX6" fmla="*/ 71938 w 4820096"/>
              <a:gd name="connsiteY6" fmla="*/ 0 h 4066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820096" h="4066633">
                <a:moveTo>
                  <a:pt x="71938" y="0"/>
                </a:moveTo>
                <a:cubicBezTo>
                  <a:pt x="71938" y="0"/>
                  <a:pt x="0" y="0"/>
                  <a:pt x="0" y="71972"/>
                </a:cubicBezTo>
                <a:lnTo>
                  <a:pt x="0" y="4066633"/>
                </a:lnTo>
                <a:lnTo>
                  <a:pt x="4820096" y="4066633"/>
                </a:lnTo>
                <a:lnTo>
                  <a:pt x="4820096" y="71972"/>
                </a:lnTo>
                <a:cubicBezTo>
                  <a:pt x="4820096" y="71972"/>
                  <a:pt x="4820096" y="0"/>
                  <a:pt x="4748171" y="0"/>
                </a:cubicBezTo>
                <a:lnTo>
                  <a:pt x="71938" y="0"/>
                </a:lnTo>
              </a:path>
            </a:pathLst>
          </a:custGeom>
          <a:solidFill>
            <a:srgbClr val="DEF1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5348002" y="1337368"/>
            <a:ext cx="8034547" cy="375782"/>
          </a:xfrm>
          <a:custGeom>
            <a:avLst/>
            <a:gdLst>
              <a:gd name="connsiteX0" fmla="*/ 31750 w 8856600"/>
              <a:gd name="connsiteY0" fmla="*/ 31750 h 414230"/>
              <a:gd name="connsiteX1" fmla="*/ 8675357 w 8856600"/>
              <a:gd name="connsiteY1" fmla="*/ 31750 h 414230"/>
              <a:gd name="connsiteX2" fmla="*/ 8824850 w 8856600"/>
              <a:gd name="connsiteY2" fmla="*/ 181315 h 414230"/>
              <a:gd name="connsiteX3" fmla="*/ 8824850 w 8856600"/>
              <a:gd name="connsiteY3" fmla="*/ 382480 h 4142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856600" h="414230">
                <a:moveTo>
                  <a:pt x="31750" y="31750"/>
                </a:moveTo>
                <a:lnTo>
                  <a:pt x="8675357" y="31750"/>
                </a:lnTo>
                <a:cubicBezTo>
                  <a:pt x="8675357" y="31750"/>
                  <a:pt x="8824850" y="31750"/>
                  <a:pt x="8824850" y="181315"/>
                </a:cubicBezTo>
                <a:lnTo>
                  <a:pt x="8824850" y="382480"/>
                </a:lnTo>
              </a:path>
            </a:pathLst>
          </a:custGeom>
          <a:ln w="88900">
            <a:solidFill>
              <a:srgbClr val="9BD5C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6620447" y="1979695"/>
            <a:ext cx="3902939" cy="11521"/>
          </a:xfrm>
          <a:custGeom>
            <a:avLst/>
            <a:gdLst>
              <a:gd name="connsiteX0" fmla="*/ 6350 w 4302268"/>
              <a:gd name="connsiteY0" fmla="*/ 6350 h 12700"/>
              <a:gd name="connsiteX1" fmla="*/ 4295918 w 430226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02268" h="12700">
                <a:moveTo>
                  <a:pt x="6350" y="6350"/>
                </a:moveTo>
                <a:lnTo>
                  <a:pt x="4295918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6620447" y="5229719"/>
            <a:ext cx="3902939" cy="11521"/>
          </a:xfrm>
          <a:custGeom>
            <a:avLst/>
            <a:gdLst>
              <a:gd name="connsiteX0" fmla="*/ 6350 w 4302268"/>
              <a:gd name="connsiteY0" fmla="*/ 6350 h 12700"/>
              <a:gd name="connsiteX1" fmla="*/ 4295918 w 4302268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02268" h="12700">
                <a:moveTo>
                  <a:pt x="6350" y="6350"/>
                </a:moveTo>
                <a:lnTo>
                  <a:pt x="4295918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6766907" y="2170066"/>
            <a:ext cx="3566037" cy="2887217"/>
          </a:xfrm>
          <a:custGeom>
            <a:avLst/>
            <a:gdLst>
              <a:gd name="connsiteX0" fmla="*/ 6350 w 3930895"/>
              <a:gd name="connsiteY0" fmla="*/ 3176272 h 3182622"/>
              <a:gd name="connsiteX1" fmla="*/ 3924545 w 3930895"/>
              <a:gd name="connsiteY1" fmla="*/ 3176272 h 3182622"/>
              <a:gd name="connsiteX2" fmla="*/ 3924545 w 3930895"/>
              <a:gd name="connsiteY2" fmla="*/ 6350 h 3182622"/>
              <a:gd name="connsiteX3" fmla="*/ 6350 w 3930895"/>
              <a:gd name="connsiteY3" fmla="*/ 6350 h 3182622"/>
              <a:gd name="connsiteX4" fmla="*/ 6350 w 3930895"/>
              <a:gd name="connsiteY4" fmla="*/ 3176272 h 31826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30895" h="3182622">
                <a:moveTo>
                  <a:pt x="6350" y="3176272"/>
                </a:moveTo>
                <a:lnTo>
                  <a:pt x="3924545" y="3176272"/>
                </a:lnTo>
                <a:lnTo>
                  <a:pt x="3924545" y="6350"/>
                </a:lnTo>
                <a:lnTo>
                  <a:pt x="6350" y="6350"/>
                </a:lnTo>
                <a:lnTo>
                  <a:pt x="6350" y="317627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31" y="691273"/>
            <a:ext cx="9689337" cy="54725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39452" y="956261"/>
            <a:ext cx="8585684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84"/>
              </a:lnSpc>
              <a:tabLst>
                <a:tab pos="564551" algn="l"/>
              </a:tabLst>
            </a:pP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006</a:t>
            </a:r>
            <a:r>
              <a:rPr lang="en-US" altLang="zh-CN" sz="19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5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생명주기</a:t>
            </a:r>
            <a:r>
              <a:rPr lang="en-US" altLang="zh-CN" sz="19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5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19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5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static</a:t>
            </a:r>
            <a:r>
              <a:rPr lang="en-US" altLang="zh-CN" sz="19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5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getDerivedStateFormProps(props,</a:t>
            </a:r>
            <a:r>
              <a:rPr lang="en-US" altLang="zh-CN" sz="19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5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state)</a:t>
            </a:r>
            <a:r>
              <a:rPr lang="en-US" altLang="zh-CN" sz="191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15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사용하기</a:t>
            </a:r>
          </a:p>
          <a:p>
            <a:pPr>
              <a:lnSpc>
                <a:spcPts val="1542"/>
              </a:lnSpc>
              <a:tabLst>
                <a:tab pos="564551" algn="l"/>
              </a:tabLst>
            </a:pPr>
            <a:r>
              <a:rPr lang="en-US" altLang="zh-CN" sz="1633" dirty="0"/>
              <a:t>	</a:t>
            </a:r>
            <a:r>
              <a:rPr lang="en-US" altLang="zh-CN" sz="634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R006_LifecycleEx.js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973567" y="1647534"/>
            <a:ext cx="2495876" cy="469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React,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'react';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class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R006_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LifecycleEx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extends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927482" y="2212073"/>
            <a:ext cx="112210" cy="24702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  <a:tabLst>
                <a:tab pos="46086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1179"/>
              </a:lnSpc>
              <a:tabLst>
                <a:tab pos="46086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</a:t>
            </a:r>
          </a:p>
          <a:p>
            <a:pPr>
              <a:lnSpc>
                <a:spcPts val="1179"/>
              </a:lnSpc>
              <a:tabLst>
                <a:tab pos="46086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1179"/>
              </a:lnSpc>
              <a:tabLst>
                <a:tab pos="46086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7</a:t>
            </a:r>
          </a:p>
          <a:p>
            <a:pPr>
              <a:lnSpc>
                <a:spcPts val="1179"/>
              </a:lnSpc>
              <a:tabLst>
                <a:tab pos="46086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8</a:t>
            </a:r>
          </a:p>
          <a:p>
            <a:pPr>
              <a:lnSpc>
                <a:spcPts val="1179"/>
              </a:lnSpc>
              <a:tabLst>
                <a:tab pos="46086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9</a:t>
            </a:r>
          </a:p>
          <a:p>
            <a:pPr>
              <a:lnSpc>
                <a:spcPts val="1179"/>
              </a:lnSpc>
              <a:tabLst>
                <a:tab pos="46086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  <a:p>
            <a:pPr>
              <a:lnSpc>
                <a:spcPts val="1179"/>
              </a:lnSpc>
              <a:tabLst>
                <a:tab pos="46086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11</a:t>
            </a:r>
          </a:p>
          <a:p>
            <a:pPr>
              <a:lnSpc>
                <a:spcPts val="1179"/>
              </a:lnSpc>
              <a:tabLst>
                <a:tab pos="46086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12</a:t>
            </a:r>
          </a:p>
          <a:p>
            <a:pPr>
              <a:lnSpc>
                <a:spcPts val="1179"/>
              </a:lnSpc>
              <a:tabLst>
                <a:tab pos="46086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13</a:t>
            </a:r>
          </a:p>
          <a:p>
            <a:pPr>
              <a:lnSpc>
                <a:spcPts val="1179"/>
              </a:lnSpc>
              <a:tabLst>
                <a:tab pos="46086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14</a:t>
            </a:r>
          </a:p>
          <a:p>
            <a:pPr>
              <a:lnSpc>
                <a:spcPts val="1179"/>
              </a:lnSpc>
              <a:tabLst>
                <a:tab pos="46086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15</a:t>
            </a:r>
          </a:p>
          <a:p>
            <a:pPr>
              <a:lnSpc>
                <a:spcPts val="1179"/>
              </a:lnSpc>
              <a:tabLst>
                <a:tab pos="46086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16</a:t>
            </a:r>
          </a:p>
          <a:p>
            <a:pPr>
              <a:lnSpc>
                <a:spcPts val="1179"/>
              </a:lnSpc>
              <a:tabLst>
                <a:tab pos="46086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17</a:t>
            </a:r>
          </a:p>
          <a:p>
            <a:pPr>
              <a:lnSpc>
                <a:spcPts val="1179"/>
              </a:lnSpc>
              <a:tabLst>
                <a:tab pos="46086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18</a:t>
            </a:r>
          </a:p>
          <a:p>
            <a:pPr>
              <a:lnSpc>
                <a:spcPts val="1179"/>
              </a:lnSpc>
              <a:tabLst>
                <a:tab pos="46086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19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215513" y="2212073"/>
            <a:ext cx="3874779" cy="24702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  <a:tabLst>
                <a:tab pos="103693" algn="l"/>
                <a:tab pos="2189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static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getDerivedStateFromProps(props,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state)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179"/>
              </a:lnSpc>
              <a:tabLst>
                <a:tab pos="103693" algn="l"/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console.log('2.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getDerivedStateFromProps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Call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:'+props.prop_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value);</a:t>
            </a:r>
          </a:p>
          <a:p>
            <a:pPr>
              <a:lnSpc>
                <a:spcPts val="1179"/>
              </a:lnSpc>
              <a:tabLst>
                <a:tab pos="103693" algn="l"/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{};</a:t>
            </a:r>
          </a:p>
          <a:p>
            <a:pPr>
              <a:lnSpc>
                <a:spcPts val="1179"/>
              </a:lnSpc>
              <a:tabLst>
                <a:tab pos="103693" algn="l"/>
                <a:tab pos="2189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179"/>
              </a:lnSpc>
              <a:tabLst>
                <a:tab pos="103693" algn="l"/>
                <a:tab pos="2189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constructor(props)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179"/>
              </a:lnSpc>
              <a:tabLst>
                <a:tab pos="103693" algn="l"/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super(props);</a:t>
            </a:r>
          </a:p>
          <a:p>
            <a:pPr>
              <a:lnSpc>
                <a:spcPts val="1179"/>
              </a:lnSpc>
              <a:tabLst>
                <a:tab pos="103693" algn="l"/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this.state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{};</a:t>
            </a:r>
          </a:p>
          <a:p>
            <a:pPr>
              <a:lnSpc>
                <a:spcPts val="1179"/>
              </a:lnSpc>
              <a:tabLst>
                <a:tab pos="103693" algn="l"/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console.log('1.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constructor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Call');</a:t>
            </a:r>
          </a:p>
          <a:p>
            <a:pPr>
              <a:lnSpc>
                <a:spcPts val="1179"/>
              </a:lnSpc>
              <a:tabLst>
                <a:tab pos="103693" algn="l"/>
                <a:tab pos="2189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542"/>
              </a:lnSpc>
              <a:tabLst>
                <a:tab pos="103693" algn="l"/>
                <a:tab pos="2189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render()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179"/>
              </a:lnSpc>
              <a:tabLst>
                <a:tab pos="103693" algn="l"/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console.log('3.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render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Call');</a:t>
            </a:r>
          </a:p>
          <a:p>
            <a:pPr>
              <a:lnSpc>
                <a:spcPts val="1179"/>
              </a:lnSpc>
              <a:tabLst>
                <a:tab pos="103693" algn="l"/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(</a:t>
            </a:r>
          </a:p>
          <a:p>
            <a:pPr>
              <a:lnSpc>
                <a:spcPts val="1179"/>
              </a:lnSpc>
              <a:tabLst>
                <a:tab pos="103693" algn="l"/>
                <a:tab pos="218907" algn="l"/>
              </a:tabLst>
            </a:pPr>
            <a:r>
              <a:rPr lang="en-US" altLang="zh-CN" sz="1633" dirty="0"/>
              <a:t>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&lt;h2&gt;[THIS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IS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CONSTRUCTOR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FUCNTION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]&lt;/h2&gt;</a:t>
            </a:r>
          </a:p>
          <a:p>
            <a:pPr>
              <a:lnSpc>
                <a:spcPts val="1179"/>
              </a:lnSpc>
              <a:tabLst>
                <a:tab pos="103693" algn="l"/>
                <a:tab pos="218907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179"/>
              </a:lnSpc>
              <a:tabLst>
                <a:tab pos="103693" algn="l"/>
                <a:tab pos="2189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835313" y="4746739"/>
            <a:ext cx="4669548" cy="12806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  <a:tabLst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20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179"/>
              </a:lnSpc>
              <a:tabLst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21</a:t>
            </a:r>
          </a:p>
          <a:p>
            <a:pPr>
              <a:lnSpc>
                <a:spcPts val="1179"/>
              </a:lnSpc>
              <a:tabLst>
                <a:tab pos="92172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22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export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default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R006_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LifecycleEx;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92172" algn="l"/>
              </a:tabLst>
            </a:pPr>
            <a:r>
              <a:rPr lang="en-US" altLang="zh-CN" sz="81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getDerivedStateFromProps(props,</a:t>
            </a:r>
            <a:r>
              <a:rPr lang="en-US" altLang="zh-CN" sz="81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81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state)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함수는</a:t>
            </a:r>
            <a:r>
              <a:rPr lang="en-US" altLang="zh-CN" sz="8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1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constructor()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다음으로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실행</a:t>
            </a:r>
          </a:p>
          <a:p>
            <a:pPr>
              <a:lnSpc>
                <a:spcPts val="1542"/>
              </a:lnSpc>
              <a:tabLst>
                <a:tab pos="92172" algn="l"/>
              </a:tabLst>
            </a:pP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된다.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컴포넌트가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새로운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props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를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받게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됐을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때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state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를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변경해준다.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App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js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에서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전달한</a:t>
            </a:r>
            <a:r>
              <a:rPr lang="en-US" altLang="zh-CN" sz="8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1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prop_</a:t>
            </a:r>
          </a:p>
          <a:p>
            <a:pPr>
              <a:lnSpc>
                <a:spcPts val="1452"/>
              </a:lnSpc>
              <a:tabLst>
                <a:tab pos="92172" algn="l"/>
              </a:tabLst>
            </a:pPr>
            <a:r>
              <a:rPr lang="en-US" altLang="zh-CN" sz="81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value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라는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변수를</a:t>
            </a:r>
            <a:r>
              <a:rPr lang="en-US" altLang="zh-CN" sz="81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81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props.prop_value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로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접근해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값을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가져올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수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있다.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443592" y="5472575"/>
            <a:ext cx="327013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70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4~6</a:t>
            </a:r>
            <a:r>
              <a:rPr lang="en-US" altLang="zh-CN" sz="99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7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766390" y="1739703"/>
            <a:ext cx="654025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zh-CN" sz="1201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실행</a:t>
            </a:r>
            <a:r>
              <a:rPr lang="en-US" altLang="zh-CN" sz="120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1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결과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FE593-64B6-4C36-A51D-CCA202C8D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 err="1">
                <a:solidFill>
                  <a:srgbClr val="222222"/>
                </a:solidFill>
                <a:effectLst/>
                <a:latin typeface="inherit"/>
                <a:hlinkClick r:id="rId2"/>
              </a:rPr>
              <a:t>LifeCycle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 API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14DA6-E1F3-466A-9172-2FC44F2A9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89" y="1358538"/>
            <a:ext cx="10769499" cy="5499462"/>
          </a:xfrm>
        </p:spPr>
        <p:txBody>
          <a:bodyPr>
            <a:normAutofit lnSpcReduction="10000"/>
          </a:bodyPr>
          <a:lstStyle/>
          <a:p>
            <a:r>
              <a:rPr lang="en-US" altLang="ko-KR" sz="1800" dirty="0" err="1"/>
              <a:t>shouldComponentUpdate</a:t>
            </a:r>
            <a:endParaRPr lang="en-US" altLang="ko-KR" sz="1800" dirty="0"/>
          </a:p>
          <a:p>
            <a:endParaRPr lang="en-US" altLang="ko-KR" sz="1800" dirty="0"/>
          </a:p>
          <a:p>
            <a:pPr lvl="1">
              <a:lnSpc>
                <a:spcPct val="120000"/>
              </a:lnSpc>
            </a:pPr>
            <a:endParaRPr lang="en-US" altLang="ko-KR" sz="1600" dirty="0"/>
          </a:p>
          <a:p>
            <a:pPr lvl="1">
              <a:lnSpc>
                <a:spcPct val="120000"/>
              </a:lnSpc>
            </a:pPr>
            <a:endParaRPr lang="en-US" altLang="ko-KR" sz="1600" dirty="0"/>
          </a:p>
          <a:p>
            <a:pPr lvl="1">
              <a:lnSpc>
                <a:spcPct val="120000"/>
              </a:lnSpc>
            </a:pPr>
            <a:r>
              <a:rPr lang="ko-KR" altLang="en-US" sz="1600" dirty="0"/>
              <a:t>컴포넌트를 최적화하는 작업에서 매우 유용하게 사용됨</a:t>
            </a:r>
            <a:endParaRPr lang="en-US" altLang="ko-KR" sz="1600" dirty="0"/>
          </a:p>
          <a:p>
            <a:pPr lvl="1">
              <a:lnSpc>
                <a:spcPct val="120000"/>
              </a:lnSpc>
            </a:pPr>
            <a:r>
              <a:rPr lang="ko-KR" altLang="en-US" sz="1600" dirty="0" err="1"/>
              <a:t>리액트에서는</a:t>
            </a:r>
            <a:r>
              <a:rPr lang="ko-KR" altLang="en-US" sz="1600" dirty="0"/>
              <a:t> 변화가 발생하는 부분만 업데이트를 해줘서 성능이 좋음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ym typeface="Wingdings" panose="05000000000000000000" pitchFamily="2" charset="2"/>
              </a:rPr>
              <a:t>그러나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/>
              <a:t>변화가 발생한 부분만 감지하기 위해 </a:t>
            </a:r>
            <a:r>
              <a:rPr lang="en-US" altLang="ko-KR" sz="1600" dirty="0"/>
              <a:t>Virtual DOM</a:t>
            </a:r>
            <a:r>
              <a:rPr lang="ko-KR" altLang="en-US" sz="1600" dirty="0"/>
              <a:t>에 한번 그릴 필요가 있음</a:t>
            </a:r>
            <a:endParaRPr lang="en-US" altLang="ko-KR" sz="1600" dirty="0"/>
          </a:p>
          <a:p>
            <a:pPr lvl="1">
              <a:lnSpc>
                <a:spcPct val="120000"/>
              </a:lnSpc>
            </a:pP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현재 컴포넌트의 상태가 업데이트되지 않아도</a:t>
            </a:r>
            <a:r>
              <a:rPr lang="en-US" altLang="ko-KR" sz="1600" dirty="0"/>
              <a:t> </a:t>
            </a:r>
            <a:r>
              <a:rPr lang="ko-KR" altLang="en-US" sz="1600" dirty="0"/>
              <a:t>부모 컴포넌트가 </a:t>
            </a:r>
            <a:r>
              <a:rPr lang="ko-KR" altLang="en-US" sz="1600" dirty="0" err="1"/>
              <a:t>리렌더링</a:t>
            </a:r>
            <a:r>
              <a:rPr lang="ko-KR" altLang="en-US" sz="1600" dirty="0"/>
              <a:t> 되면</a:t>
            </a:r>
            <a:r>
              <a:rPr lang="en-US" altLang="ko-KR" sz="1600" dirty="0"/>
              <a:t> </a:t>
            </a:r>
            <a:r>
              <a:rPr lang="ko-KR" altLang="en-US" sz="1600" dirty="0"/>
              <a:t>자식 컴포넌트들도 렌더링 됨 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r>
              <a:rPr lang="en-US" altLang="ko-KR" sz="1600" dirty="0"/>
              <a:t> </a:t>
            </a:r>
            <a:r>
              <a:rPr lang="ko-KR" altLang="en-US" sz="1600" dirty="0"/>
              <a:t>“렌더링” </a:t>
            </a:r>
            <a:r>
              <a:rPr lang="ko-KR" altLang="en-US" sz="1600" dirty="0" err="1"/>
              <a:t>된다는건</a:t>
            </a:r>
            <a:r>
              <a:rPr lang="en-US" altLang="ko-KR" sz="1600" dirty="0"/>
              <a:t>, render() </a:t>
            </a:r>
            <a:r>
              <a:rPr lang="ko-KR" altLang="en-US" sz="1600" dirty="0"/>
              <a:t>함수가 호출된다는 뜻</a:t>
            </a:r>
            <a:endParaRPr lang="en-US" altLang="ko-KR" sz="1600" dirty="0"/>
          </a:p>
          <a:p>
            <a:pPr lvl="1">
              <a:lnSpc>
                <a:spcPct val="120000"/>
              </a:lnSpc>
            </a:pPr>
            <a:r>
              <a:rPr lang="ko-KR" altLang="en-US" sz="1600" dirty="0"/>
              <a:t>변화가 없다면 </a:t>
            </a:r>
            <a:r>
              <a:rPr lang="en-US" altLang="ko-KR" sz="1600" dirty="0"/>
              <a:t>DOM </a:t>
            </a:r>
            <a:r>
              <a:rPr lang="ko-KR" altLang="en-US" sz="1600" dirty="0"/>
              <a:t>조작은 하지 않음</a:t>
            </a:r>
            <a:r>
              <a:rPr lang="en-US" altLang="ko-KR" sz="1600" dirty="0"/>
              <a:t>: </a:t>
            </a:r>
            <a:r>
              <a:rPr lang="ko-KR" altLang="en-US" sz="1600" dirty="0"/>
              <a:t>단지 </a:t>
            </a:r>
            <a:r>
              <a:rPr lang="en-US" altLang="ko-KR" sz="1600" dirty="0" err="1"/>
              <a:t>Virutal</a:t>
            </a:r>
            <a:r>
              <a:rPr lang="en-US" altLang="ko-KR" sz="1600" dirty="0"/>
              <a:t> DOM</a:t>
            </a:r>
            <a:r>
              <a:rPr lang="ko-KR" altLang="en-US" sz="1600" dirty="0"/>
              <a:t>에만 렌더링</a:t>
            </a:r>
            <a:r>
              <a:rPr lang="en-US" altLang="ko-KR" sz="1600" dirty="0"/>
              <a:t> </a:t>
            </a:r>
          </a:p>
          <a:p>
            <a:pPr lvl="2">
              <a:lnSpc>
                <a:spcPct val="120000"/>
              </a:lnSpc>
            </a:pPr>
            <a:r>
              <a:rPr lang="ko-KR" altLang="en-US" sz="1400" dirty="0"/>
              <a:t>이 작업은 부하가 많은 작업은 아니지만</a:t>
            </a:r>
            <a:r>
              <a:rPr lang="en-US" altLang="ko-KR" sz="1400" dirty="0"/>
              <a:t> </a:t>
            </a:r>
            <a:r>
              <a:rPr lang="ko-KR" altLang="en-US" sz="1400" dirty="0"/>
              <a:t>컴포넌트가 무수히 많이 </a:t>
            </a:r>
            <a:r>
              <a:rPr lang="ko-KR" altLang="en-US" sz="1400" dirty="0" err="1"/>
              <a:t>렌더링된다면</a:t>
            </a:r>
            <a:r>
              <a:rPr lang="ko-KR" altLang="en-US" sz="1400" dirty="0"/>
              <a:t> 생각보다 </a:t>
            </a:r>
            <a:r>
              <a:rPr lang="en-US" altLang="ko-KR" sz="1400" dirty="0"/>
              <a:t>CPU </a:t>
            </a:r>
            <a:r>
              <a:rPr lang="ko-KR" altLang="en-US" sz="1400" dirty="0"/>
              <a:t>자원 소모가 있음</a:t>
            </a:r>
            <a:endParaRPr lang="en-US" altLang="ko-KR" sz="1400" dirty="0"/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solidFill>
                  <a:srgbClr val="FFC000"/>
                </a:solidFill>
              </a:rPr>
              <a:t>불필요하게 낭비되고 있는 </a:t>
            </a:r>
            <a:r>
              <a:rPr lang="en-US" altLang="ko-KR" sz="1600" dirty="0">
                <a:solidFill>
                  <a:srgbClr val="FFC000"/>
                </a:solidFill>
              </a:rPr>
              <a:t>CPU </a:t>
            </a:r>
            <a:r>
              <a:rPr lang="ko-KR" altLang="en-US" sz="1600" dirty="0">
                <a:solidFill>
                  <a:srgbClr val="FFC000"/>
                </a:solidFill>
              </a:rPr>
              <a:t>처리량을 감소시키기 위해 </a:t>
            </a:r>
            <a:r>
              <a:rPr lang="en-US" altLang="ko-KR" sz="1600" dirty="0">
                <a:solidFill>
                  <a:srgbClr val="FFC000"/>
                </a:solidFill>
              </a:rPr>
              <a:t>Virtual DOM</a:t>
            </a:r>
            <a:r>
              <a:rPr lang="ko-KR" altLang="en-US" sz="1600" dirty="0">
                <a:solidFill>
                  <a:srgbClr val="FFC000"/>
                </a:solidFill>
              </a:rPr>
              <a:t>에 </a:t>
            </a:r>
            <a:r>
              <a:rPr lang="ko-KR" altLang="en-US" sz="1600" dirty="0" err="1">
                <a:solidFill>
                  <a:srgbClr val="FFC000"/>
                </a:solidFill>
              </a:rPr>
              <a:t>리렌더링</a:t>
            </a:r>
            <a:r>
              <a:rPr lang="ko-KR" altLang="en-US" sz="1600" dirty="0">
                <a:solidFill>
                  <a:srgbClr val="FFC000"/>
                </a:solidFill>
              </a:rPr>
              <a:t> </a:t>
            </a:r>
            <a:r>
              <a:rPr lang="ko-KR" altLang="en-US" sz="1600" dirty="0" err="1">
                <a:solidFill>
                  <a:srgbClr val="FFC000"/>
                </a:solidFill>
              </a:rPr>
              <a:t>하는것도</a:t>
            </a:r>
            <a:r>
              <a:rPr lang="ko-KR" altLang="en-US" sz="1600" dirty="0">
                <a:solidFill>
                  <a:srgbClr val="FFC000"/>
                </a:solidFill>
              </a:rPr>
              <a:t> </a:t>
            </a:r>
            <a:r>
              <a:rPr lang="ko-KR" altLang="en-US" sz="1600" dirty="0" err="1">
                <a:solidFill>
                  <a:srgbClr val="FFC000"/>
                </a:solidFill>
              </a:rPr>
              <a:t>불필요할경우엔</a:t>
            </a:r>
            <a:r>
              <a:rPr lang="ko-KR" altLang="en-US" sz="1600" dirty="0">
                <a:solidFill>
                  <a:srgbClr val="FFC000"/>
                </a:solidFill>
              </a:rPr>
              <a:t> 방지하기 위해서 </a:t>
            </a:r>
            <a:r>
              <a:rPr lang="en-US" altLang="ko-KR" sz="1600" dirty="0" err="1">
                <a:solidFill>
                  <a:srgbClr val="FFC000"/>
                </a:solidFill>
              </a:rPr>
              <a:t>shouldComponentUpdate</a:t>
            </a:r>
            <a:r>
              <a:rPr lang="ko-KR" altLang="en-US" sz="1600" dirty="0">
                <a:solidFill>
                  <a:srgbClr val="FFC000"/>
                </a:solidFill>
              </a:rPr>
              <a:t>를 사용하는 것</a:t>
            </a:r>
            <a:r>
              <a:rPr lang="en-US" altLang="ko-KR" sz="1600" dirty="0">
                <a:solidFill>
                  <a:srgbClr val="FFC000"/>
                </a:solidFill>
              </a:rPr>
              <a:t>! </a:t>
            </a:r>
          </a:p>
          <a:p>
            <a:pPr lvl="2">
              <a:lnSpc>
                <a:spcPct val="120000"/>
              </a:lnSpc>
            </a:pPr>
            <a:r>
              <a:rPr lang="ko-KR" altLang="en-US" sz="1400" dirty="0"/>
              <a:t>이 함수는 기본적으로 </a:t>
            </a:r>
            <a:r>
              <a:rPr lang="en-US" altLang="ko-KR" sz="1400" dirty="0"/>
              <a:t>true</a:t>
            </a:r>
            <a:r>
              <a:rPr lang="ko-KR" altLang="en-US" sz="1400" dirty="0"/>
              <a:t>를 반환</a:t>
            </a:r>
            <a:endParaRPr lang="en-US" altLang="ko-KR" sz="1400" dirty="0"/>
          </a:p>
          <a:p>
            <a:pPr lvl="2">
              <a:lnSpc>
                <a:spcPct val="120000"/>
              </a:lnSpc>
            </a:pPr>
            <a:r>
              <a:rPr lang="ko-KR" altLang="en-US" sz="1400" dirty="0"/>
              <a:t>작성한 조건에 따라 </a:t>
            </a:r>
            <a:r>
              <a:rPr lang="en-US" altLang="ko-KR" sz="1400" dirty="0"/>
              <a:t>false</a:t>
            </a:r>
            <a:r>
              <a:rPr lang="ko-KR" altLang="en-US" sz="1400" dirty="0"/>
              <a:t>를 반환하면 해당 조건에는 </a:t>
            </a:r>
            <a:r>
              <a:rPr lang="en-US" altLang="ko-KR" sz="1400" dirty="0"/>
              <a:t>render </a:t>
            </a:r>
            <a:r>
              <a:rPr lang="ko-KR" altLang="en-US" sz="1400" dirty="0"/>
              <a:t>함수 호출 안함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7DBC1E-9D25-4CB6-8AAC-3840040C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61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C535C4-74F6-4984-BF98-F7E35B7FF67E}"/>
              </a:ext>
            </a:extLst>
          </p:cNvPr>
          <p:cNvSpPr/>
          <p:nvPr/>
        </p:nvSpPr>
        <p:spPr>
          <a:xfrm>
            <a:off x="2047876" y="1713463"/>
            <a:ext cx="6915514" cy="1217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shouldComponentUpdate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(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nextProps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, 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nextState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// return false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하면 업데이트를 안함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endParaRPr lang="en-US" altLang="ko-KR" sz="14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// return </a:t>
            </a:r>
            <a:r>
              <a:rPr lang="en-US" altLang="ko-KR" sz="1400" b="0" i="1" dirty="0" err="1">
                <a:solidFill>
                  <a:srgbClr val="5C6370"/>
                </a:solidFill>
                <a:effectLst/>
                <a:latin typeface="Monaco"/>
              </a:rPr>
              <a:t>this.props.checked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 !== </a:t>
            </a:r>
            <a:r>
              <a:rPr lang="en-US" altLang="ko-KR" sz="1400" b="0" i="1" dirty="0" err="1">
                <a:solidFill>
                  <a:srgbClr val="5C6370"/>
                </a:solidFill>
                <a:effectLst/>
                <a:latin typeface="Monaco"/>
              </a:rPr>
              <a:t>nextProps.checked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56B6C2"/>
                </a:solidFill>
                <a:effectLst/>
                <a:latin typeface="Monaco"/>
              </a:rPr>
              <a:t>true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05098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622576" y="39997"/>
            <a:ext cx="14975" cy="5322245"/>
          </a:xfrm>
          <a:custGeom>
            <a:avLst/>
            <a:gdLst>
              <a:gd name="connsiteX0" fmla="*/ 6350 w 16507"/>
              <a:gd name="connsiteY0" fmla="*/ 6350 h 5866790"/>
              <a:gd name="connsiteX1" fmla="*/ 6350 w 16507"/>
              <a:gd name="connsiteY1" fmla="*/ 5860440 h 58667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507" h="5866790">
                <a:moveTo>
                  <a:pt x="6350" y="6350"/>
                </a:moveTo>
                <a:lnTo>
                  <a:pt x="6350" y="5860440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1622576" y="19225"/>
            <a:ext cx="14975" cy="14975"/>
          </a:xfrm>
          <a:custGeom>
            <a:avLst/>
            <a:gdLst>
              <a:gd name="connsiteX0" fmla="*/ 6350 w 16507"/>
              <a:gd name="connsiteY0" fmla="*/ 6350 h 16507"/>
              <a:gd name="connsiteX1" fmla="*/ 6350 w 16507"/>
              <a:gd name="connsiteY1" fmla="*/ 13980 h 165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507" h="16507">
                <a:moveTo>
                  <a:pt x="6350" y="6350"/>
                </a:moveTo>
                <a:lnTo>
                  <a:pt x="6350" y="13980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1622196" y="5357649"/>
            <a:ext cx="11900" cy="24904"/>
          </a:xfrm>
          <a:custGeom>
            <a:avLst/>
            <a:gdLst>
              <a:gd name="connsiteX0" fmla="*/ 6768 w 13118"/>
              <a:gd name="connsiteY0" fmla="*/ 6350 h 27452"/>
              <a:gd name="connsiteX1" fmla="*/ 6768 w 13118"/>
              <a:gd name="connsiteY1" fmla="*/ 13980 h 27452"/>
              <a:gd name="connsiteX2" fmla="*/ 6350 w 13118"/>
              <a:gd name="connsiteY2" fmla="*/ 21102 h 27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118" h="27452">
                <a:moveTo>
                  <a:pt x="6768" y="6350"/>
                </a:moveTo>
                <a:lnTo>
                  <a:pt x="6768" y="13980"/>
                </a:lnTo>
                <a:cubicBezTo>
                  <a:pt x="6768" y="13980"/>
                  <a:pt x="6768" y="16633"/>
                  <a:pt x="6350" y="21102"/>
                </a:cubicBez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6" name="Freeform 3"/>
          <p:cNvSpPr/>
          <p:nvPr/>
        </p:nvSpPr>
        <p:spPr>
          <a:xfrm>
            <a:off x="1517760" y="5462376"/>
            <a:ext cx="24909" cy="11659"/>
          </a:xfrm>
          <a:custGeom>
            <a:avLst/>
            <a:gdLst>
              <a:gd name="connsiteX0" fmla="*/ 21108 w 27458"/>
              <a:gd name="connsiteY0" fmla="*/ 6350 h 12852"/>
              <a:gd name="connsiteX1" fmla="*/ 13976 w 27458"/>
              <a:gd name="connsiteY1" fmla="*/ 6502 h 12852"/>
              <a:gd name="connsiteX2" fmla="*/ 6350 w 27458"/>
              <a:gd name="connsiteY2" fmla="*/ 6502 h 12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7458" h="12852">
                <a:moveTo>
                  <a:pt x="21108" y="6350"/>
                </a:moveTo>
                <a:cubicBezTo>
                  <a:pt x="18785" y="6451"/>
                  <a:pt x="16412" y="6502"/>
                  <a:pt x="13976" y="6502"/>
                </a:cubicBezTo>
                <a:lnTo>
                  <a:pt x="6350" y="6502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7" name="Freeform 3"/>
          <p:cNvSpPr/>
          <p:nvPr/>
        </p:nvSpPr>
        <p:spPr>
          <a:xfrm>
            <a:off x="-995704" y="5462515"/>
            <a:ext cx="14975" cy="14975"/>
          </a:xfrm>
          <a:custGeom>
            <a:avLst/>
            <a:gdLst>
              <a:gd name="connsiteX0" fmla="*/ 13976 w 16507"/>
              <a:gd name="connsiteY0" fmla="*/ 6350 h 16507"/>
              <a:gd name="connsiteX1" fmla="*/ 6350 w 16507"/>
              <a:gd name="connsiteY1" fmla="*/ 6350 h 165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507" h="16507">
                <a:moveTo>
                  <a:pt x="13976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8" name="Freeform 3"/>
          <p:cNvSpPr/>
          <p:nvPr/>
        </p:nvSpPr>
        <p:spPr>
          <a:xfrm>
            <a:off x="1847489" y="1542998"/>
            <a:ext cx="1592188" cy="275851"/>
          </a:xfrm>
          <a:custGeom>
            <a:avLst/>
            <a:gdLst>
              <a:gd name="connsiteX0" fmla="*/ 206263 w 1755092"/>
              <a:gd name="connsiteY0" fmla="*/ 0 h 304075"/>
              <a:gd name="connsiteX1" fmla="*/ 100799 w 1755092"/>
              <a:gd name="connsiteY1" fmla="*/ 63681 h 304075"/>
              <a:gd name="connsiteX2" fmla="*/ 7770 w 1755092"/>
              <a:gd name="connsiteY2" fmla="*/ 240393 h 304075"/>
              <a:gd name="connsiteX3" fmla="*/ 46182 w 1755092"/>
              <a:gd name="connsiteY3" fmla="*/ 304075 h 304075"/>
              <a:gd name="connsiteX4" fmla="*/ 1711216 w 1755092"/>
              <a:gd name="connsiteY4" fmla="*/ 304075 h 304075"/>
              <a:gd name="connsiteX5" fmla="*/ 1743270 w 1755092"/>
              <a:gd name="connsiteY5" fmla="*/ 244176 h 304075"/>
              <a:gd name="connsiteX6" fmla="*/ 1620548 w 1755092"/>
              <a:gd name="connsiteY6" fmla="*/ 59898 h 304075"/>
              <a:gd name="connsiteX7" fmla="*/ 1508713 w 1755092"/>
              <a:gd name="connsiteY7" fmla="*/ 0 h 304075"/>
              <a:gd name="connsiteX8" fmla="*/ 206263 w 1755092"/>
              <a:gd name="connsiteY8" fmla="*/ 0 h 304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55092" h="304075">
                <a:moveTo>
                  <a:pt x="206263" y="0"/>
                </a:moveTo>
                <a:cubicBezTo>
                  <a:pt x="206263" y="0"/>
                  <a:pt x="134325" y="0"/>
                  <a:pt x="100799" y="63681"/>
                </a:cubicBezTo>
                <a:lnTo>
                  <a:pt x="7770" y="240393"/>
                </a:lnTo>
                <a:cubicBezTo>
                  <a:pt x="7770" y="240393"/>
                  <a:pt x="-25755" y="304075"/>
                  <a:pt x="46182" y="304075"/>
                </a:cubicBezTo>
                <a:lnTo>
                  <a:pt x="1711216" y="304075"/>
                </a:lnTo>
                <a:cubicBezTo>
                  <a:pt x="1711216" y="304075"/>
                  <a:pt x="1783166" y="304075"/>
                  <a:pt x="1743270" y="244176"/>
                </a:cubicBezTo>
                <a:lnTo>
                  <a:pt x="1620548" y="59898"/>
                </a:lnTo>
                <a:cubicBezTo>
                  <a:pt x="1620548" y="59898"/>
                  <a:pt x="1580651" y="0"/>
                  <a:pt x="1508713" y="0"/>
                </a:cubicBezTo>
                <a:lnTo>
                  <a:pt x="206263" y="0"/>
                </a:lnTo>
              </a:path>
            </a:pathLst>
          </a:custGeom>
          <a:solidFill>
            <a:srgbClr val="85CE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9" name="Freeform 3"/>
          <p:cNvSpPr/>
          <p:nvPr/>
        </p:nvSpPr>
        <p:spPr>
          <a:xfrm>
            <a:off x="1830208" y="1525716"/>
            <a:ext cx="1626751" cy="310415"/>
          </a:xfrm>
          <a:custGeom>
            <a:avLst/>
            <a:gdLst>
              <a:gd name="connsiteX0" fmla="*/ 225313 w 1793192"/>
              <a:gd name="connsiteY0" fmla="*/ 19050 h 342175"/>
              <a:gd name="connsiteX1" fmla="*/ 119849 w 1793192"/>
              <a:gd name="connsiteY1" fmla="*/ 82731 h 342175"/>
              <a:gd name="connsiteX2" fmla="*/ 26820 w 1793192"/>
              <a:gd name="connsiteY2" fmla="*/ 259443 h 342175"/>
              <a:gd name="connsiteX3" fmla="*/ 65232 w 1793192"/>
              <a:gd name="connsiteY3" fmla="*/ 323125 h 342175"/>
              <a:gd name="connsiteX4" fmla="*/ 1730266 w 1793192"/>
              <a:gd name="connsiteY4" fmla="*/ 323125 h 342175"/>
              <a:gd name="connsiteX5" fmla="*/ 1762320 w 1793192"/>
              <a:gd name="connsiteY5" fmla="*/ 263226 h 342175"/>
              <a:gd name="connsiteX6" fmla="*/ 1639598 w 1793192"/>
              <a:gd name="connsiteY6" fmla="*/ 78948 h 342175"/>
              <a:gd name="connsiteX7" fmla="*/ 1527763 w 1793192"/>
              <a:gd name="connsiteY7" fmla="*/ 19050 h 342175"/>
              <a:gd name="connsiteX8" fmla="*/ 225313 w 1793192"/>
              <a:gd name="connsiteY8" fmla="*/ 19050 h 342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93192" h="342175">
                <a:moveTo>
                  <a:pt x="225313" y="19050"/>
                </a:moveTo>
                <a:cubicBezTo>
                  <a:pt x="225313" y="19050"/>
                  <a:pt x="153375" y="19050"/>
                  <a:pt x="119849" y="82731"/>
                </a:cubicBezTo>
                <a:lnTo>
                  <a:pt x="26820" y="259443"/>
                </a:lnTo>
                <a:cubicBezTo>
                  <a:pt x="26820" y="259443"/>
                  <a:pt x="-6705" y="323125"/>
                  <a:pt x="65232" y="323125"/>
                </a:cubicBezTo>
                <a:lnTo>
                  <a:pt x="1730266" y="323125"/>
                </a:lnTo>
                <a:cubicBezTo>
                  <a:pt x="1730266" y="323125"/>
                  <a:pt x="1802216" y="323125"/>
                  <a:pt x="1762320" y="263226"/>
                </a:cubicBezTo>
                <a:lnTo>
                  <a:pt x="1639598" y="78948"/>
                </a:lnTo>
                <a:cubicBezTo>
                  <a:pt x="1639598" y="78948"/>
                  <a:pt x="1599701" y="19050"/>
                  <a:pt x="1527763" y="19050"/>
                </a:cubicBezTo>
                <a:lnTo>
                  <a:pt x="225313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0" name="Freeform 3"/>
          <p:cNvSpPr/>
          <p:nvPr/>
        </p:nvSpPr>
        <p:spPr>
          <a:xfrm>
            <a:off x="1999466" y="1612246"/>
            <a:ext cx="108994" cy="54235"/>
          </a:xfrm>
          <a:custGeom>
            <a:avLst/>
            <a:gdLst>
              <a:gd name="connsiteX0" fmla="*/ 120146 w 120146"/>
              <a:gd name="connsiteY0" fmla="*/ 0 h 59784"/>
              <a:gd name="connsiteX1" fmla="*/ 99741 w 120146"/>
              <a:gd name="connsiteY1" fmla="*/ 59784 h 59784"/>
              <a:gd name="connsiteX2" fmla="*/ 0 w 120146"/>
              <a:gd name="connsiteY2" fmla="*/ 59784 h 59784"/>
              <a:gd name="connsiteX3" fmla="*/ 20417 w 120146"/>
              <a:gd name="connsiteY3" fmla="*/ 0 h 59784"/>
              <a:gd name="connsiteX4" fmla="*/ 120146 w 120146"/>
              <a:gd name="connsiteY4" fmla="*/ 0 h 59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146" h="59784">
                <a:moveTo>
                  <a:pt x="120146" y="0"/>
                </a:moveTo>
                <a:lnTo>
                  <a:pt x="99741" y="59784"/>
                </a:lnTo>
                <a:lnTo>
                  <a:pt x="0" y="59784"/>
                </a:lnTo>
                <a:lnTo>
                  <a:pt x="20417" y="0"/>
                </a:lnTo>
                <a:lnTo>
                  <a:pt x="120146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1" name="Freeform 3"/>
          <p:cNvSpPr/>
          <p:nvPr/>
        </p:nvSpPr>
        <p:spPr>
          <a:xfrm>
            <a:off x="1996365" y="1582620"/>
            <a:ext cx="95629" cy="71430"/>
          </a:xfrm>
          <a:custGeom>
            <a:avLst/>
            <a:gdLst>
              <a:gd name="connsiteX0" fmla="*/ 16864 w 105413"/>
              <a:gd name="connsiteY0" fmla="*/ 29352 h 78738"/>
              <a:gd name="connsiteX1" fmla="*/ 18006 w 105413"/>
              <a:gd name="connsiteY1" fmla="*/ 25975 h 78738"/>
              <a:gd name="connsiteX2" fmla="*/ 21572 w 105413"/>
              <a:gd name="connsiteY2" fmla="*/ 25975 h 78738"/>
              <a:gd name="connsiteX3" fmla="*/ 105413 w 105413"/>
              <a:gd name="connsiteY3" fmla="*/ 25975 h 78738"/>
              <a:gd name="connsiteX4" fmla="*/ 105413 w 105413"/>
              <a:gd name="connsiteY4" fmla="*/ 15272 h 78738"/>
              <a:gd name="connsiteX5" fmla="*/ 68499 w 105413"/>
              <a:gd name="connsiteY5" fmla="*/ 15272 h 78738"/>
              <a:gd name="connsiteX6" fmla="*/ 55086 w 105413"/>
              <a:gd name="connsiteY6" fmla="*/ 0 h 78738"/>
              <a:gd name="connsiteX7" fmla="*/ 6547 w 105413"/>
              <a:gd name="connsiteY7" fmla="*/ 0 h 78738"/>
              <a:gd name="connsiteX8" fmla="*/ 0 w 105413"/>
              <a:gd name="connsiteY8" fmla="*/ 15272 h 78738"/>
              <a:gd name="connsiteX9" fmla="*/ 0 w 105413"/>
              <a:gd name="connsiteY9" fmla="*/ 78738 h 78738"/>
              <a:gd name="connsiteX10" fmla="*/ 16864 w 105413"/>
              <a:gd name="connsiteY10" fmla="*/ 29352 h 78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05413" h="78738">
                <a:moveTo>
                  <a:pt x="16864" y="29352"/>
                </a:moveTo>
                <a:lnTo>
                  <a:pt x="18006" y="25975"/>
                </a:lnTo>
                <a:lnTo>
                  <a:pt x="21572" y="25975"/>
                </a:lnTo>
                <a:lnTo>
                  <a:pt x="105413" y="25975"/>
                </a:lnTo>
                <a:lnTo>
                  <a:pt x="105413" y="15272"/>
                </a:lnTo>
                <a:lnTo>
                  <a:pt x="68499" y="15272"/>
                </a:lnTo>
                <a:lnTo>
                  <a:pt x="55086" y="0"/>
                </a:lnTo>
                <a:lnTo>
                  <a:pt x="6547" y="0"/>
                </a:lnTo>
                <a:lnTo>
                  <a:pt x="0" y="15272"/>
                </a:lnTo>
                <a:lnTo>
                  <a:pt x="0" y="78738"/>
                </a:lnTo>
                <a:lnTo>
                  <a:pt x="16864" y="2935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2" name="Freeform 3"/>
          <p:cNvSpPr/>
          <p:nvPr/>
        </p:nvSpPr>
        <p:spPr>
          <a:xfrm>
            <a:off x="1791493" y="1707573"/>
            <a:ext cx="4372704" cy="620300"/>
          </a:xfrm>
          <a:custGeom>
            <a:avLst/>
            <a:gdLst>
              <a:gd name="connsiteX0" fmla="*/ 71938 w 4820096"/>
              <a:gd name="connsiteY0" fmla="*/ 0 h 683766"/>
              <a:gd name="connsiteX1" fmla="*/ 0 w 4820096"/>
              <a:gd name="connsiteY1" fmla="*/ 71972 h 683766"/>
              <a:gd name="connsiteX2" fmla="*/ 0 w 4820096"/>
              <a:gd name="connsiteY2" fmla="*/ 683766 h 683766"/>
              <a:gd name="connsiteX3" fmla="*/ 4820096 w 4820096"/>
              <a:gd name="connsiteY3" fmla="*/ 683766 h 683766"/>
              <a:gd name="connsiteX4" fmla="*/ 4820096 w 4820096"/>
              <a:gd name="connsiteY4" fmla="*/ 71972 h 683766"/>
              <a:gd name="connsiteX5" fmla="*/ 4748170 w 4820096"/>
              <a:gd name="connsiteY5" fmla="*/ 0 h 683766"/>
              <a:gd name="connsiteX6" fmla="*/ 71938 w 4820096"/>
              <a:gd name="connsiteY6" fmla="*/ 0 h 683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820096" h="683766">
                <a:moveTo>
                  <a:pt x="71938" y="0"/>
                </a:moveTo>
                <a:cubicBezTo>
                  <a:pt x="71938" y="0"/>
                  <a:pt x="0" y="0"/>
                  <a:pt x="0" y="71972"/>
                </a:cubicBezTo>
                <a:lnTo>
                  <a:pt x="0" y="683766"/>
                </a:lnTo>
                <a:lnTo>
                  <a:pt x="4820096" y="683766"/>
                </a:lnTo>
                <a:lnTo>
                  <a:pt x="4820096" y="71972"/>
                </a:lnTo>
                <a:cubicBezTo>
                  <a:pt x="4820096" y="71972"/>
                  <a:pt x="4820096" y="0"/>
                  <a:pt x="4748170" y="0"/>
                </a:cubicBezTo>
                <a:lnTo>
                  <a:pt x="71938" y="0"/>
                </a:lnTo>
              </a:path>
            </a:pathLst>
          </a:custGeom>
          <a:solidFill>
            <a:srgbClr val="DEF1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3" name="Freeform 3"/>
          <p:cNvSpPr/>
          <p:nvPr/>
        </p:nvSpPr>
        <p:spPr>
          <a:xfrm>
            <a:off x="1670580" y="119998"/>
            <a:ext cx="14975" cy="5322245"/>
          </a:xfrm>
          <a:custGeom>
            <a:avLst/>
            <a:gdLst>
              <a:gd name="connsiteX0" fmla="*/ 6350 w 16507"/>
              <a:gd name="connsiteY0" fmla="*/ 6350 h 5866790"/>
              <a:gd name="connsiteX1" fmla="*/ 6350 w 16507"/>
              <a:gd name="connsiteY1" fmla="*/ 5860440 h 58667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507" h="5866790">
                <a:moveTo>
                  <a:pt x="6350" y="6350"/>
                </a:moveTo>
                <a:lnTo>
                  <a:pt x="6350" y="5860440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4" name="Freeform 3"/>
          <p:cNvSpPr/>
          <p:nvPr/>
        </p:nvSpPr>
        <p:spPr>
          <a:xfrm>
            <a:off x="1585602" y="5463842"/>
            <a:ext cx="94245" cy="89597"/>
          </a:xfrm>
          <a:custGeom>
            <a:avLst/>
            <a:gdLst>
              <a:gd name="connsiteX0" fmla="*/ 97538 w 103888"/>
              <a:gd name="connsiteY0" fmla="*/ 6350 h 98764"/>
              <a:gd name="connsiteX1" fmla="*/ 6350 w 103888"/>
              <a:gd name="connsiteY1" fmla="*/ 92414 h 987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888" h="98764">
                <a:moveTo>
                  <a:pt x="97538" y="6350"/>
                </a:moveTo>
                <a:cubicBezTo>
                  <a:pt x="91688" y="35778"/>
                  <a:pt x="72095" y="86053"/>
                  <a:pt x="6350" y="92414"/>
                </a:cubicBez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5" name="Freeform 3"/>
          <p:cNvSpPr/>
          <p:nvPr/>
        </p:nvSpPr>
        <p:spPr>
          <a:xfrm>
            <a:off x="1670580" y="99227"/>
            <a:ext cx="14975" cy="14975"/>
          </a:xfrm>
          <a:custGeom>
            <a:avLst/>
            <a:gdLst>
              <a:gd name="connsiteX0" fmla="*/ 6350 w 16507"/>
              <a:gd name="connsiteY0" fmla="*/ 6350 h 16507"/>
              <a:gd name="connsiteX1" fmla="*/ 6350 w 16507"/>
              <a:gd name="connsiteY1" fmla="*/ 13980 h 165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507" h="16507">
                <a:moveTo>
                  <a:pt x="6350" y="6350"/>
                </a:moveTo>
                <a:lnTo>
                  <a:pt x="6350" y="13980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6" name="Freeform 3"/>
          <p:cNvSpPr/>
          <p:nvPr/>
        </p:nvSpPr>
        <p:spPr>
          <a:xfrm>
            <a:off x="1670200" y="5437650"/>
            <a:ext cx="11900" cy="24904"/>
          </a:xfrm>
          <a:custGeom>
            <a:avLst/>
            <a:gdLst>
              <a:gd name="connsiteX0" fmla="*/ 6768 w 13118"/>
              <a:gd name="connsiteY0" fmla="*/ 6350 h 27452"/>
              <a:gd name="connsiteX1" fmla="*/ 6768 w 13118"/>
              <a:gd name="connsiteY1" fmla="*/ 13979 h 27452"/>
              <a:gd name="connsiteX2" fmla="*/ 6350 w 13118"/>
              <a:gd name="connsiteY2" fmla="*/ 21102 h 27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118" h="27452">
                <a:moveTo>
                  <a:pt x="6768" y="6350"/>
                </a:moveTo>
                <a:lnTo>
                  <a:pt x="6768" y="13979"/>
                </a:lnTo>
                <a:cubicBezTo>
                  <a:pt x="6768" y="13979"/>
                  <a:pt x="6768" y="16633"/>
                  <a:pt x="6350" y="21102"/>
                </a:cubicBez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7" name="Freeform 3"/>
          <p:cNvSpPr/>
          <p:nvPr/>
        </p:nvSpPr>
        <p:spPr>
          <a:xfrm>
            <a:off x="1565764" y="5542378"/>
            <a:ext cx="24909" cy="11659"/>
          </a:xfrm>
          <a:custGeom>
            <a:avLst/>
            <a:gdLst>
              <a:gd name="connsiteX0" fmla="*/ 21108 w 27458"/>
              <a:gd name="connsiteY0" fmla="*/ 6350 h 12852"/>
              <a:gd name="connsiteX1" fmla="*/ 13976 w 27458"/>
              <a:gd name="connsiteY1" fmla="*/ 6502 h 12852"/>
              <a:gd name="connsiteX2" fmla="*/ 6350 w 27458"/>
              <a:gd name="connsiteY2" fmla="*/ 6502 h 12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7458" h="12852">
                <a:moveTo>
                  <a:pt x="21108" y="6350"/>
                </a:moveTo>
                <a:cubicBezTo>
                  <a:pt x="18785" y="6451"/>
                  <a:pt x="16412" y="6502"/>
                  <a:pt x="13976" y="6502"/>
                </a:cubicBezTo>
                <a:lnTo>
                  <a:pt x="6350" y="6502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8" name="Freeform 3"/>
          <p:cNvSpPr/>
          <p:nvPr/>
        </p:nvSpPr>
        <p:spPr>
          <a:xfrm>
            <a:off x="-947699" y="5542516"/>
            <a:ext cx="14975" cy="14975"/>
          </a:xfrm>
          <a:custGeom>
            <a:avLst/>
            <a:gdLst>
              <a:gd name="connsiteX0" fmla="*/ 13976 w 16507"/>
              <a:gd name="connsiteY0" fmla="*/ 6350 h 16507"/>
              <a:gd name="connsiteX1" fmla="*/ 6350 w 16507"/>
              <a:gd name="connsiteY1" fmla="*/ 6350 h 165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507" h="16507">
                <a:moveTo>
                  <a:pt x="13976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19" name="Freeform 3"/>
          <p:cNvSpPr/>
          <p:nvPr/>
        </p:nvSpPr>
        <p:spPr>
          <a:xfrm>
            <a:off x="1895494" y="3229248"/>
            <a:ext cx="1592188" cy="275851"/>
          </a:xfrm>
          <a:custGeom>
            <a:avLst/>
            <a:gdLst>
              <a:gd name="connsiteX0" fmla="*/ 206263 w 1755092"/>
              <a:gd name="connsiteY0" fmla="*/ 0 h 304075"/>
              <a:gd name="connsiteX1" fmla="*/ 100799 w 1755092"/>
              <a:gd name="connsiteY1" fmla="*/ 63681 h 304075"/>
              <a:gd name="connsiteX2" fmla="*/ 7770 w 1755092"/>
              <a:gd name="connsiteY2" fmla="*/ 240393 h 304075"/>
              <a:gd name="connsiteX3" fmla="*/ 46182 w 1755092"/>
              <a:gd name="connsiteY3" fmla="*/ 304075 h 304075"/>
              <a:gd name="connsiteX4" fmla="*/ 1711216 w 1755092"/>
              <a:gd name="connsiteY4" fmla="*/ 304075 h 304075"/>
              <a:gd name="connsiteX5" fmla="*/ 1743270 w 1755092"/>
              <a:gd name="connsiteY5" fmla="*/ 244176 h 304075"/>
              <a:gd name="connsiteX6" fmla="*/ 1620547 w 1755092"/>
              <a:gd name="connsiteY6" fmla="*/ 59898 h 304075"/>
              <a:gd name="connsiteX7" fmla="*/ 1508713 w 1755092"/>
              <a:gd name="connsiteY7" fmla="*/ 0 h 304075"/>
              <a:gd name="connsiteX8" fmla="*/ 206263 w 1755092"/>
              <a:gd name="connsiteY8" fmla="*/ 0 h 304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55092" h="304075">
                <a:moveTo>
                  <a:pt x="206263" y="0"/>
                </a:moveTo>
                <a:cubicBezTo>
                  <a:pt x="206263" y="0"/>
                  <a:pt x="134325" y="0"/>
                  <a:pt x="100799" y="63681"/>
                </a:cubicBezTo>
                <a:lnTo>
                  <a:pt x="7770" y="240393"/>
                </a:lnTo>
                <a:cubicBezTo>
                  <a:pt x="7770" y="240393"/>
                  <a:pt x="-25755" y="304075"/>
                  <a:pt x="46182" y="304075"/>
                </a:cubicBezTo>
                <a:lnTo>
                  <a:pt x="1711216" y="304075"/>
                </a:lnTo>
                <a:cubicBezTo>
                  <a:pt x="1711216" y="304075"/>
                  <a:pt x="1783166" y="304075"/>
                  <a:pt x="1743270" y="244176"/>
                </a:cubicBezTo>
                <a:lnTo>
                  <a:pt x="1620547" y="59898"/>
                </a:lnTo>
                <a:cubicBezTo>
                  <a:pt x="1620547" y="59898"/>
                  <a:pt x="1580651" y="0"/>
                  <a:pt x="1508713" y="0"/>
                </a:cubicBezTo>
                <a:lnTo>
                  <a:pt x="206263" y="0"/>
                </a:lnTo>
              </a:path>
            </a:pathLst>
          </a:custGeom>
          <a:solidFill>
            <a:srgbClr val="85CE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0" name="Freeform 3"/>
          <p:cNvSpPr/>
          <p:nvPr/>
        </p:nvSpPr>
        <p:spPr>
          <a:xfrm>
            <a:off x="1878212" y="3211966"/>
            <a:ext cx="1626751" cy="310415"/>
          </a:xfrm>
          <a:custGeom>
            <a:avLst/>
            <a:gdLst>
              <a:gd name="connsiteX0" fmla="*/ 225313 w 1793192"/>
              <a:gd name="connsiteY0" fmla="*/ 19050 h 342175"/>
              <a:gd name="connsiteX1" fmla="*/ 119849 w 1793192"/>
              <a:gd name="connsiteY1" fmla="*/ 82731 h 342175"/>
              <a:gd name="connsiteX2" fmla="*/ 26820 w 1793192"/>
              <a:gd name="connsiteY2" fmla="*/ 259443 h 342175"/>
              <a:gd name="connsiteX3" fmla="*/ 65232 w 1793192"/>
              <a:gd name="connsiteY3" fmla="*/ 323125 h 342175"/>
              <a:gd name="connsiteX4" fmla="*/ 1730266 w 1793192"/>
              <a:gd name="connsiteY4" fmla="*/ 323125 h 342175"/>
              <a:gd name="connsiteX5" fmla="*/ 1762320 w 1793192"/>
              <a:gd name="connsiteY5" fmla="*/ 263226 h 342175"/>
              <a:gd name="connsiteX6" fmla="*/ 1639598 w 1793192"/>
              <a:gd name="connsiteY6" fmla="*/ 78948 h 342175"/>
              <a:gd name="connsiteX7" fmla="*/ 1527763 w 1793192"/>
              <a:gd name="connsiteY7" fmla="*/ 19050 h 342175"/>
              <a:gd name="connsiteX8" fmla="*/ 225313 w 1793192"/>
              <a:gd name="connsiteY8" fmla="*/ 19050 h 3421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93192" h="342175">
                <a:moveTo>
                  <a:pt x="225313" y="19050"/>
                </a:moveTo>
                <a:cubicBezTo>
                  <a:pt x="225313" y="19050"/>
                  <a:pt x="153375" y="19050"/>
                  <a:pt x="119849" y="82731"/>
                </a:cubicBezTo>
                <a:lnTo>
                  <a:pt x="26820" y="259443"/>
                </a:lnTo>
                <a:cubicBezTo>
                  <a:pt x="26820" y="259443"/>
                  <a:pt x="-6705" y="323125"/>
                  <a:pt x="65232" y="323125"/>
                </a:cubicBezTo>
                <a:lnTo>
                  <a:pt x="1730266" y="323125"/>
                </a:lnTo>
                <a:cubicBezTo>
                  <a:pt x="1730266" y="323125"/>
                  <a:pt x="1802216" y="323125"/>
                  <a:pt x="1762320" y="263226"/>
                </a:cubicBezTo>
                <a:lnTo>
                  <a:pt x="1639598" y="78948"/>
                </a:lnTo>
                <a:cubicBezTo>
                  <a:pt x="1639598" y="78948"/>
                  <a:pt x="1599701" y="19050"/>
                  <a:pt x="1527763" y="19050"/>
                </a:cubicBezTo>
                <a:lnTo>
                  <a:pt x="225313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1" name="Freeform 3"/>
          <p:cNvSpPr/>
          <p:nvPr/>
        </p:nvSpPr>
        <p:spPr>
          <a:xfrm>
            <a:off x="2047471" y="3298494"/>
            <a:ext cx="108994" cy="54235"/>
          </a:xfrm>
          <a:custGeom>
            <a:avLst/>
            <a:gdLst>
              <a:gd name="connsiteX0" fmla="*/ 120146 w 120146"/>
              <a:gd name="connsiteY0" fmla="*/ 0 h 59784"/>
              <a:gd name="connsiteX1" fmla="*/ 99741 w 120146"/>
              <a:gd name="connsiteY1" fmla="*/ 59784 h 59784"/>
              <a:gd name="connsiteX2" fmla="*/ 0 w 120146"/>
              <a:gd name="connsiteY2" fmla="*/ 59784 h 59784"/>
              <a:gd name="connsiteX3" fmla="*/ 20417 w 120146"/>
              <a:gd name="connsiteY3" fmla="*/ 0 h 59784"/>
              <a:gd name="connsiteX4" fmla="*/ 120146 w 120146"/>
              <a:gd name="connsiteY4" fmla="*/ 0 h 59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146" h="59784">
                <a:moveTo>
                  <a:pt x="120146" y="0"/>
                </a:moveTo>
                <a:lnTo>
                  <a:pt x="99741" y="59784"/>
                </a:lnTo>
                <a:lnTo>
                  <a:pt x="0" y="59784"/>
                </a:lnTo>
                <a:lnTo>
                  <a:pt x="20417" y="0"/>
                </a:lnTo>
                <a:lnTo>
                  <a:pt x="120146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2" name="Freeform 3"/>
          <p:cNvSpPr/>
          <p:nvPr/>
        </p:nvSpPr>
        <p:spPr>
          <a:xfrm>
            <a:off x="2044370" y="3268870"/>
            <a:ext cx="95629" cy="71430"/>
          </a:xfrm>
          <a:custGeom>
            <a:avLst/>
            <a:gdLst>
              <a:gd name="connsiteX0" fmla="*/ 16864 w 105413"/>
              <a:gd name="connsiteY0" fmla="*/ 29352 h 78738"/>
              <a:gd name="connsiteX1" fmla="*/ 18006 w 105413"/>
              <a:gd name="connsiteY1" fmla="*/ 25975 h 78738"/>
              <a:gd name="connsiteX2" fmla="*/ 21572 w 105413"/>
              <a:gd name="connsiteY2" fmla="*/ 25975 h 78738"/>
              <a:gd name="connsiteX3" fmla="*/ 105413 w 105413"/>
              <a:gd name="connsiteY3" fmla="*/ 25975 h 78738"/>
              <a:gd name="connsiteX4" fmla="*/ 105413 w 105413"/>
              <a:gd name="connsiteY4" fmla="*/ 15273 h 78738"/>
              <a:gd name="connsiteX5" fmla="*/ 68499 w 105413"/>
              <a:gd name="connsiteY5" fmla="*/ 15273 h 78738"/>
              <a:gd name="connsiteX6" fmla="*/ 55086 w 105413"/>
              <a:gd name="connsiteY6" fmla="*/ 0 h 78738"/>
              <a:gd name="connsiteX7" fmla="*/ 6547 w 105413"/>
              <a:gd name="connsiteY7" fmla="*/ 0 h 78738"/>
              <a:gd name="connsiteX8" fmla="*/ 0 w 105413"/>
              <a:gd name="connsiteY8" fmla="*/ 15273 h 78738"/>
              <a:gd name="connsiteX9" fmla="*/ 0 w 105413"/>
              <a:gd name="connsiteY9" fmla="*/ 78738 h 78738"/>
              <a:gd name="connsiteX10" fmla="*/ 16864 w 105413"/>
              <a:gd name="connsiteY10" fmla="*/ 29352 h 78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05413" h="78738">
                <a:moveTo>
                  <a:pt x="16864" y="29352"/>
                </a:moveTo>
                <a:lnTo>
                  <a:pt x="18006" y="25975"/>
                </a:lnTo>
                <a:lnTo>
                  <a:pt x="21572" y="25975"/>
                </a:lnTo>
                <a:lnTo>
                  <a:pt x="105413" y="25975"/>
                </a:lnTo>
                <a:lnTo>
                  <a:pt x="105413" y="15273"/>
                </a:lnTo>
                <a:lnTo>
                  <a:pt x="68499" y="15273"/>
                </a:lnTo>
                <a:lnTo>
                  <a:pt x="55086" y="0"/>
                </a:lnTo>
                <a:lnTo>
                  <a:pt x="6547" y="0"/>
                </a:lnTo>
                <a:lnTo>
                  <a:pt x="0" y="15273"/>
                </a:lnTo>
                <a:lnTo>
                  <a:pt x="0" y="78738"/>
                </a:lnTo>
                <a:lnTo>
                  <a:pt x="16864" y="2935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3" name="Freeform 3"/>
          <p:cNvSpPr/>
          <p:nvPr/>
        </p:nvSpPr>
        <p:spPr>
          <a:xfrm>
            <a:off x="1839497" y="3393822"/>
            <a:ext cx="4372704" cy="1926205"/>
          </a:xfrm>
          <a:custGeom>
            <a:avLst/>
            <a:gdLst>
              <a:gd name="connsiteX0" fmla="*/ 71938 w 4820096"/>
              <a:gd name="connsiteY0" fmla="*/ 0 h 2123284"/>
              <a:gd name="connsiteX1" fmla="*/ 0 w 4820096"/>
              <a:gd name="connsiteY1" fmla="*/ 71971 h 2123284"/>
              <a:gd name="connsiteX2" fmla="*/ 0 w 4820096"/>
              <a:gd name="connsiteY2" fmla="*/ 2123284 h 2123284"/>
              <a:gd name="connsiteX3" fmla="*/ 4820096 w 4820096"/>
              <a:gd name="connsiteY3" fmla="*/ 2123284 h 2123284"/>
              <a:gd name="connsiteX4" fmla="*/ 4820096 w 4820096"/>
              <a:gd name="connsiteY4" fmla="*/ 71971 h 2123284"/>
              <a:gd name="connsiteX5" fmla="*/ 4748170 w 4820096"/>
              <a:gd name="connsiteY5" fmla="*/ 0 h 2123284"/>
              <a:gd name="connsiteX6" fmla="*/ 71938 w 4820096"/>
              <a:gd name="connsiteY6" fmla="*/ 0 h 2123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820096" h="2123284">
                <a:moveTo>
                  <a:pt x="71938" y="0"/>
                </a:moveTo>
                <a:cubicBezTo>
                  <a:pt x="71938" y="0"/>
                  <a:pt x="0" y="0"/>
                  <a:pt x="0" y="71971"/>
                </a:cubicBezTo>
                <a:lnTo>
                  <a:pt x="0" y="2123284"/>
                </a:lnTo>
                <a:lnTo>
                  <a:pt x="4820096" y="2123284"/>
                </a:lnTo>
                <a:lnTo>
                  <a:pt x="4820096" y="71971"/>
                </a:lnTo>
                <a:cubicBezTo>
                  <a:pt x="4820096" y="71971"/>
                  <a:pt x="4820096" y="0"/>
                  <a:pt x="4748170" y="0"/>
                </a:cubicBezTo>
                <a:lnTo>
                  <a:pt x="71938" y="0"/>
                </a:lnTo>
              </a:path>
            </a:pathLst>
          </a:custGeom>
          <a:solidFill>
            <a:srgbClr val="DEF1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4" name="Freeform 3"/>
          <p:cNvSpPr/>
          <p:nvPr/>
        </p:nvSpPr>
        <p:spPr>
          <a:xfrm>
            <a:off x="10277090" y="1335775"/>
            <a:ext cx="14393" cy="5188779"/>
          </a:xfrm>
          <a:custGeom>
            <a:avLst/>
            <a:gdLst>
              <a:gd name="connsiteX0" fmla="*/ 6350 w 15866"/>
              <a:gd name="connsiteY0" fmla="*/ 6350 h 5719668"/>
              <a:gd name="connsiteX1" fmla="*/ 6350 w 15866"/>
              <a:gd name="connsiteY1" fmla="*/ 5713318 h 57196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866" h="5719668">
                <a:moveTo>
                  <a:pt x="6350" y="6350"/>
                </a:moveTo>
                <a:lnTo>
                  <a:pt x="6350" y="5713318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5" name="Freeform 3"/>
          <p:cNvSpPr/>
          <p:nvPr/>
        </p:nvSpPr>
        <p:spPr>
          <a:xfrm>
            <a:off x="10277090" y="1318499"/>
            <a:ext cx="14393" cy="14393"/>
          </a:xfrm>
          <a:custGeom>
            <a:avLst/>
            <a:gdLst>
              <a:gd name="connsiteX0" fmla="*/ 6350 w 15866"/>
              <a:gd name="connsiteY0" fmla="*/ 6350 h 15866"/>
              <a:gd name="connsiteX1" fmla="*/ 6350 w 15866"/>
              <a:gd name="connsiteY1" fmla="*/ 12695 h 158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866" h="15866">
                <a:moveTo>
                  <a:pt x="6350" y="6350"/>
                </a:moveTo>
                <a:lnTo>
                  <a:pt x="6350" y="12695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6" name="Freeform 3"/>
          <p:cNvSpPr/>
          <p:nvPr/>
        </p:nvSpPr>
        <p:spPr>
          <a:xfrm>
            <a:off x="10277090" y="6518791"/>
            <a:ext cx="11837" cy="22660"/>
          </a:xfrm>
          <a:custGeom>
            <a:avLst/>
            <a:gdLst>
              <a:gd name="connsiteX0" fmla="*/ 6350 w 13048"/>
              <a:gd name="connsiteY0" fmla="*/ 6350 h 24978"/>
              <a:gd name="connsiteX1" fmla="*/ 6350 w 13048"/>
              <a:gd name="connsiteY1" fmla="*/ 12705 h 24978"/>
              <a:gd name="connsiteX2" fmla="*/ 6698 w 13048"/>
              <a:gd name="connsiteY2" fmla="*/ 18628 h 2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048" h="24978">
                <a:moveTo>
                  <a:pt x="6350" y="6350"/>
                </a:moveTo>
                <a:lnTo>
                  <a:pt x="6350" y="12705"/>
                </a:lnTo>
                <a:cubicBezTo>
                  <a:pt x="6350" y="12705"/>
                  <a:pt x="6350" y="14902"/>
                  <a:pt x="6698" y="18628"/>
                </a:cubicBez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Freeform 3"/>
          <p:cNvSpPr/>
          <p:nvPr/>
        </p:nvSpPr>
        <p:spPr>
          <a:xfrm>
            <a:off x="10353123" y="6605884"/>
            <a:ext cx="22597" cy="11636"/>
          </a:xfrm>
          <a:custGeom>
            <a:avLst/>
            <a:gdLst>
              <a:gd name="connsiteX0" fmla="*/ 6350 w 24909"/>
              <a:gd name="connsiteY0" fmla="*/ 6350 h 12826"/>
              <a:gd name="connsiteX1" fmla="*/ 12280 w 24909"/>
              <a:gd name="connsiteY1" fmla="*/ 6476 h 12826"/>
              <a:gd name="connsiteX2" fmla="*/ 18559 w 24909"/>
              <a:gd name="connsiteY2" fmla="*/ 6476 h 128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4909" h="12826">
                <a:moveTo>
                  <a:pt x="6350" y="6350"/>
                </a:moveTo>
                <a:cubicBezTo>
                  <a:pt x="8280" y="6434"/>
                  <a:pt x="10254" y="6476"/>
                  <a:pt x="12280" y="6476"/>
                </a:cubicBezTo>
                <a:lnTo>
                  <a:pt x="18559" y="6476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Freeform 3"/>
          <p:cNvSpPr/>
          <p:nvPr/>
        </p:nvSpPr>
        <p:spPr>
          <a:xfrm>
            <a:off x="12603186" y="6605999"/>
            <a:ext cx="14393" cy="14393"/>
          </a:xfrm>
          <a:custGeom>
            <a:avLst/>
            <a:gdLst>
              <a:gd name="connsiteX0" fmla="*/ 6350 w 15866"/>
              <a:gd name="connsiteY0" fmla="*/ 6350 h 15866"/>
              <a:gd name="connsiteX1" fmla="*/ 12629 w 15866"/>
              <a:gd name="connsiteY1" fmla="*/ 6350 h 158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866" h="15866">
                <a:moveTo>
                  <a:pt x="6350" y="6350"/>
                </a:moveTo>
                <a:lnTo>
                  <a:pt x="12629" y="6350"/>
                </a:lnTo>
              </a:path>
            </a:pathLst>
          </a:custGeom>
          <a:ln w="12700">
            <a:solidFill>
              <a:srgbClr val="6C6D7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Freeform 3"/>
          <p:cNvSpPr/>
          <p:nvPr/>
        </p:nvSpPr>
        <p:spPr>
          <a:xfrm>
            <a:off x="6509318" y="1378560"/>
            <a:ext cx="3636406" cy="3339472"/>
          </a:xfrm>
          <a:custGeom>
            <a:avLst/>
            <a:gdLst>
              <a:gd name="connsiteX0" fmla="*/ 59824 w 4008464"/>
              <a:gd name="connsiteY0" fmla="*/ 0 h 3681149"/>
              <a:gd name="connsiteX1" fmla="*/ 0 w 4008464"/>
              <a:gd name="connsiteY1" fmla="*/ 59853 h 3681149"/>
              <a:gd name="connsiteX2" fmla="*/ 0 w 4008464"/>
              <a:gd name="connsiteY2" fmla="*/ 3681149 h 3681149"/>
              <a:gd name="connsiteX3" fmla="*/ 4008464 w 4008464"/>
              <a:gd name="connsiteY3" fmla="*/ 3681149 h 3681149"/>
              <a:gd name="connsiteX4" fmla="*/ 4008464 w 4008464"/>
              <a:gd name="connsiteY4" fmla="*/ 59853 h 3681149"/>
              <a:gd name="connsiteX5" fmla="*/ 3948639 w 4008464"/>
              <a:gd name="connsiteY5" fmla="*/ 0 h 3681149"/>
              <a:gd name="connsiteX6" fmla="*/ 59824 w 4008464"/>
              <a:gd name="connsiteY6" fmla="*/ 0 h 3681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008464" h="3681149">
                <a:moveTo>
                  <a:pt x="59824" y="0"/>
                </a:moveTo>
                <a:cubicBezTo>
                  <a:pt x="59824" y="0"/>
                  <a:pt x="0" y="0"/>
                  <a:pt x="0" y="59853"/>
                </a:cubicBezTo>
                <a:lnTo>
                  <a:pt x="0" y="3681149"/>
                </a:lnTo>
                <a:lnTo>
                  <a:pt x="4008464" y="3681149"/>
                </a:lnTo>
                <a:lnTo>
                  <a:pt x="4008464" y="59853"/>
                </a:lnTo>
                <a:cubicBezTo>
                  <a:pt x="4008464" y="59853"/>
                  <a:pt x="4008464" y="0"/>
                  <a:pt x="3948639" y="0"/>
                </a:cubicBezTo>
                <a:lnTo>
                  <a:pt x="59824" y="0"/>
                </a:lnTo>
              </a:path>
            </a:pathLst>
          </a:custGeom>
          <a:solidFill>
            <a:srgbClr val="DEF1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31" y="691273"/>
            <a:ext cx="9689337" cy="54725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39452" y="921697"/>
            <a:ext cx="8505534" cy="4458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57"/>
              </a:lnSpc>
            </a:pP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008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생명주기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shouldComponentUpdate(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)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사용하기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1789228" y="1659055"/>
            <a:ext cx="4850687" cy="24778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26"/>
              </a:lnSpc>
              <a:tabLst>
                <a:tab pos="138257" algn="l"/>
                <a:tab pos="195864" algn="l"/>
                <a:tab pos="368686" algn="l"/>
                <a:tab pos="414772" algn="l"/>
              </a:tabLst>
            </a:pPr>
            <a:r>
              <a:rPr lang="en-US" altLang="zh-CN" sz="1633" dirty="0"/>
              <a:t>			</a:t>
            </a:r>
            <a:r>
              <a:rPr lang="en-US" altLang="zh-CN" sz="634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App.js</a:t>
            </a:r>
          </a:p>
          <a:p>
            <a:pPr>
              <a:lnSpc>
                <a:spcPts val="1814"/>
              </a:lnSpc>
              <a:tabLst>
                <a:tab pos="138257" algn="l"/>
                <a:tab pos="195864" algn="l"/>
                <a:tab pos="368686" algn="l"/>
                <a:tab pos="414772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..</a:t>
            </a:r>
          </a:p>
          <a:p>
            <a:pPr>
              <a:lnSpc>
                <a:spcPts val="1179"/>
              </a:lnSpc>
              <a:tabLst>
                <a:tab pos="138257" algn="l"/>
                <a:tab pos="195864" algn="l"/>
                <a:tab pos="368686" algn="l"/>
                <a:tab pos="414772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LifecycleEx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'./R008_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LifecycleEx'</a:t>
            </a:r>
          </a:p>
          <a:p>
            <a:pPr>
              <a:lnSpc>
                <a:spcPts val="1179"/>
              </a:lnSpc>
              <a:tabLst>
                <a:tab pos="138257" algn="l"/>
                <a:tab pos="195864" algn="l"/>
                <a:tab pos="368686" algn="l"/>
                <a:tab pos="414772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..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633"/>
              </a:lnSpc>
              <a:tabLst>
                <a:tab pos="138257" algn="l"/>
                <a:tab pos="195864" algn="l"/>
                <a:tab pos="368686" algn="l"/>
                <a:tab pos="414772" algn="l"/>
              </a:tabLst>
            </a:pP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App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js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파일과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같은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경로에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위치한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R008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_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LifecycleEx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js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파일을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임포트해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사용할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수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있도록</a:t>
            </a:r>
            <a:r>
              <a:rPr lang="en-US" altLang="zh-CN" sz="90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6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한다.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726"/>
              </a:lnSpc>
              <a:tabLst>
                <a:tab pos="138257" algn="l"/>
                <a:tab pos="195864" algn="l"/>
                <a:tab pos="368686" algn="l"/>
                <a:tab pos="414772" algn="l"/>
              </a:tabLst>
            </a:pPr>
            <a:r>
              <a:rPr lang="en-US" altLang="zh-CN" sz="1633" dirty="0"/>
              <a:t>				</a:t>
            </a:r>
            <a:r>
              <a:rPr lang="en-US" altLang="zh-CN" sz="634" dirty="0">
                <a:solidFill>
                  <a:srgbClr val="FFFFFF"/>
                </a:solidFill>
                <a:latin typeface="Arial" pitchFamily="18" charset="0"/>
                <a:cs typeface="Arial" pitchFamily="18" charset="0"/>
              </a:rPr>
              <a:t>R008_LifecycleEx.js</a:t>
            </a:r>
          </a:p>
          <a:p>
            <a:pPr>
              <a:lnSpc>
                <a:spcPts val="1814"/>
              </a:lnSpc>
              <a:tabLst>
                <a:tab pos="138257" algn="l"/>
                <a:tab pos="195864" algn="l"/>
                <a:tab pos="368686" algn="l"/>
                <a:tab pos="414772" algn="l"/>
              </a:tabLst>
            </a:pPr>
            <a:r>
              <a:rPr lang="en-US" altLang="zh-CN" sz="1633" dirty="0"/>
              <a:t>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import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React,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from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'react';</a:t>
            </a:r>
          </a:p>
          <a:p>
            <a:pPr>
              <a:lnSpc>
                <a:spcPts val="1179"/>
              </a:lnSpc>
              <a:tabLst>
                <a:tab pos="138257" algn="l"/>
                <a:tab pos="195864" algn="l"/>
                <a:tab pos="368686" algn="l"/>
                <a:tab pos="414772" algn="l"/>
              </a:tabLst>
            </a:pPr>
            <a:r>
              <a:rPr lang="en-US" altLang="zh-CN" sz="1633" dirty="0"/>
              <a:t>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1179"/>
              </a:lnSpc>
              <a:tabLst>
                <a:tab pos="138257" algn="l"/>
                <a:tab pos="195864" algn="l"/>
                <a:tab pos="368686" algn="l"/>
                <a:tab pos="414772" algn="l"/>
              </a:tabLst>
            </a:pPr>
            <a:r>
              <a:rPr lang="en-US" altLang="zh-CN" sz="1633" dirty="0"/>
              <a:t>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class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R008_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LifecycleEx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extends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179"/>
              </a:lnSpc>
              <a:tabLst>
                <a:tab pos="138257" algn="l"/>
                <a:tab pos="195864" algn="l"/>
                <a:tab pos="368686" algn="l"/>
                <a:tab pos="414772" algn="l"/>
              </a:tabLst>
            </a:pPr>
            <a:r>
              <a:rPr lang="en-US" altLang="zh-CN" sz="1633" dirty="0"/>
              <a:t>	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4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static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getDerivedStateFromProps(props,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state)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1985088" y="4113073"/>
            <a:ext cx="56106" cy="1683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5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2319204" y="4113072"/>
            <a:ext cx="3770263" cy="1678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console.log('2.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getDerivedStateFromProps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Call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:'+props.prop_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value);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2319203" y="4274369"/>
            <a:ext cx="2066271" cy="1678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{tmp_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state:props.prop_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value};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2215513" y="4435667"/>
            <a:ext cx="56106" cy="1683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1985088" y="4285891"/>
            <a:ext cx="56106" cy="4697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7</a:t>
            </a:r>
          </a:p>
          <a:p>
            <a:pPr>
              <a:lnSpc>
                <a:spcPts val="1179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8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1927482" y="4758260"/>
            <a:ext cx="114455" cy="3158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  <a:tabLst>
                <a:tab pos="57607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9</a:t>
            </a:r>
          </a:p>
          <a:p>
            <a:pPr>
              <a:lnSpc>
                <a:spcPts val="1179"/>
              </a:lnSpc>
              <a:tabLst>
                <a:tab pos="57607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2215512" y="4758260"/>
            <a:ext cx="1117294" cy="3362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  <a:tabLst>
                <a:tab pos="103693" algn="l"/>
              </a:tabLst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constructor(props)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179"/>
              </a:lnSpc>
              <a:tabLst>
                <a:tab pos="103693" algn="l"/>
              </a:tabLst>
            </a:pPr>
            <a:r>
              <a:rPr lang="en-US" altLang="zh-CN" sz="1633" dirty="0"/>
              <a:t>	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super(props);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927482" y="5080855"/>
            <a:ext cx="112210" cy="1683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11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2319203" y="5080854"/>
            <a:ext cx="888064" cy="1678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this.state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78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88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{};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10234274" y="4884994"/>
            <a:ext cx="200376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26"/>
              </a:lnSpc>
            </a:pPr>
            <a:r>
              <a:rPr lang="en-US" altLang="zh-CN" sz="705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  <a:r>
              <a:rPr lang="en-US" altLang="zh-CN" sz="6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40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15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6582051" y="1520800"/>
            <a:ext cx="92974" cy="25748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12</a:t>
            </a:r>
          </a:p>
          <a:p>
            <a:pPr>
              <a:lnSpc>
                <a:spcPts val="998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13</a:t>
            </a:r>
          </a:p>
          <a:p>
            <a:pPr>
              <a:lnSpc>
                <a:spcPts val="998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14</a:t>
            </a:r>
          </a:p>
          <a:p>
            <a:pPr>
              <a:lnSpc>
                <a:spcPts val="998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15</a:t>
            </a:r>
          </a:p>
          <a:p>
            <a:pPr>
              <a:lnSpc>
                <a:spcPts val="998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16</a:t>
            </a:r>
          </a:p>
          <a:p>
            <a:pPr>
              <a:lnSpc>
                <a:spcPts val="998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17</a:t>
            </a:r>
          </a:p>
          <a:p>
            <a:pPr>
              <a:lnSpc>
                <a:spcPts val="998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18</a:t>
            </a:r>
          </a:p>
          <a:p>
            <a:pPr>
              <a:lnSpc>
                <a:spcPts val="998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19</a:t>
            </a:r>
          </a:p>
          <a:p>
            <a:pPr>
              <a:lnSpc>
                <a:spcPts val="998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20</a:t>
            </a:r>
          </a:p>
          <a:p>
            <a:pPr>
              <a:lnSpc>
                <a:spcPts val="998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21</a:t>
            </a:r>
          </a:p>
          <a:p>
            <a:pPr>
              <a:lnSpc>
                <a:spcPts val="998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22</a:t>
            </a:r>
          </a:p>
          <a:p>
            <a:pPr>
              <a:lnSpc>
                <a:spcPts val="998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23</a:t>
            </a:r>
          </a:p>
          <a:p>
            <a:pPr>
              <a:lnSpc>
                <a:spcPts val="998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24</a:t>
            </a:r>
          </a:p>
          <a:p>
            <a:pPr>
              <a:lnSpc>
                <a:spcPts val="998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25</a:t>
            </a:r>
          </a:p>
          <a:p>
            <a:pPr>
              <a:lnSpc>
                <a:spcPts val="998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26</a:t>
            </a:r>
          </a:p>
          <a:p>
            <a:pPr>
              <a:lnSpc>
                <a:spcPts val="998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27</a:t>
            </a:r>
          </a:p>
          <a:p>
            <a:pPr>
              <a:lnSpc>
                <a:spcPts val="998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28</a:t>
            </a:r>
          </a:p>
          <a:p>
            <a:pPr>
              <a:lnSpc>
                <a:spcPts val="998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29</a:t>
            </a:r>
          </a:p>
          <a:p>
            <a:pPr>
              <a:lnSpc>
                <a:spcPts val="998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30</a:t>
            </a:r>
          </a:p>
          <a:p>
            <a:pPr>
              <a:lnSpc>
                <a:spcPts val="998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31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6823997" y="1520800"/>
            <a:ext cx="2827697" cy="26381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  <a:tabLst>
                <a:tab pos="92172" algn="l"/>
                <a:tab pos="184343" algn="l"/>
              </a:tabLst>
            </a:pPr>
            <a:r>
              <a:rPr lang="en-US" altLang="zh-CN" sz="1633" dirty="0"/>
              <a:t>	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console.log('1.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constructor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Call');</a:t>
            </a:r>
          </a:p>
          <a:p>
            <a:pPr>
              <a:lnSpc>
                <a:spcPts val="998"/>
              </a:lnSpc>
              <a:tabLst>
                <a:tab pos="92172" algn="l"/>
                <a:tab pos="184343" algn="l"/>
              </a:tabLst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92172" algn="l"/>
                <a:tab pos="184343" algn="l"/>
              </a:tabLst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componentDidMount()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998"/>
              </a:lnSpc>
              <a:tabLst>
                <a:tab pos="92172" algn="l"/>
                <a:tab pos="184343" algn="l"/>
              </a:tabLst>
            </a:pPr>
            <a:r>
              <a:rPr lang="en-US" altLang="zh-CN" sz="1633" dirty="0"/>
              <a:t>	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console.log('4.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componentDidMount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Call');</a:t>
            </a:r>
          </a:p>
          <a:p>
            <a:pPr>
              <a:lnSpc>
                <a:spcPts val="998"/>
              </a:lnSpc>
              <a:tabLst>
                <a:tab pos="92172" algn="l"/>
                <a:tab pos="184343" algn="l"/>
              </a:tabLst>
            </a:pPr>
            <a:r>
              <a:rPr lang="en-US" altLang="zh-CN" sz="1633" dirty="0"/>
              <a:t>	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console.log('5.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tmp_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'+this.state.tmp_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state);</a:t>
            </a:r>
          </a:p>
          <a:p>
            <a:pPr>
              <a:lnSpc>
                <a:spcPts val="998"/>
              </a:lnSpc>
              <a:tabLst>
                <a:tab pos="92172" algn="l"/>
                <a:tab pos="184343" algn="l"/>
              </a:tabLst>
            </a:pPr>
            <a:r>
              <a:rPr lang="en-US" altLang="zh-CN" sz="1633" dirty="0"/>
              <a:t>	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this.setState({tmp_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state2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true});</a:t>
            </a:r>
          </a:p>
          <a:p>
            <a:pPr>
              <a:lnSpc>
                <a:spcPts val="998"/>
              </a:lnSpc>
              <a:tabLst>
                <a:tab pos="92172" algn="l"/>
                <a:tab pos="184343" algn="l"/>
              </a:tabLst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92172" algn="l"/>
                <a:tab pos="184343" algn="l"/>
              </a:tabLst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shouldComponentUpdate(props,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state)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998"/>
              </a:lnSpc>
              <a:tabLst>
                <a:tab pos="92172" algn="l"/>
                <a:tab pos="184343" algn="l"/>
              </a:tabLst>
            </a:pPr>
            <a:r>
              <a:rPr lang="en-US" altLang="zh-CN" sz="1633" dirty="0"/>
              <a:t>	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console.log('6.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shouldComponentUpdate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Call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/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tmp_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state2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'</a:t>
            </a:r>
          </a:p>
          <a:p>
            <a:pPr>
              <a:lnSpc>
                <a:spcPts val="998"/>
              </a:lnSpc>
              <a:tabLst>
                <a:tab pos="92172" algn="l"/>
                <a:tab pos="184343" algn="l"/>
              </a:tabLst>
            </a:pPr>
            <a:r>
              <a:rPr lang="en-US" altLang="zh-CN" sz="1633" dirty="0"/>
              <a:t>	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state.tmp_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state2);</a:t>
            </a:r>
          </a:p>
          <a:p>
            <a:pPr>
              <a:lnSpc>
                <a:spcPts val="998"/>
              </a:lnSpc>
              <a:tabLst>
                <a:tab pos="92172" algn="l"/>
                <a:tab pos="184343" algn="l"/>
              </a:tabLst>
            </a:pPr>
            <a:r>
              <a:rPr lang="en-US" altLang="zh-CN" sz="1633" dirty="0"/>
              <a:t>	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state.tmp_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state2</a:t>
            </a:r>
          </a:p>
          <a:p>
            <a:pPr>
              <a:lnSpc>
                <a:spcPts val="998"/>
              </a:lnSpc>
              <a:tabLst>
                <a:tab pos="92172" algn="l"/>
                <a:tab pos="184343" algn="l"/>
              </a:tabLst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179"/>
              </a:lnSpc>
              <a:tabLst>
                <a:tab pos="92172" algn="l"/>
                <a:tab pos="184343" algn="l"/>
              </a:tabLst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render()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998"/>
              </a:lnSpc>
              <a:tabLst>
                <a:tab pos="92172" algn="l"/>
                <a:tab pos="184343" algn="l"/>
              </a:tabLst>
            </a:pPr>
            <a:r>
              <a:rPr lang="en-US" altLang="zh-CN" sz="1633" dirty="0"/>
              <a:t>	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console.log('3.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render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Call');</a:t>
            </a:r>
          </a:p>
          <a:p>
            <a:pPr>
              <a:lnSpc>
                <a:spcPts val="998"/>
              </a:lnSpc>
              <a:tabLst>
                <a:tab pos="92172" algn="l"/>
                <a:tab pos="184343" algn="l"/>
              </a:tabLst>
            </a:pPr>
            <a:r>
              <a:rPr lang="en-US" altLang="zh-CN" sz="1633" dirty="0"/>
              <a:t>	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(</a:t>
            </a:r>
          </a:p>
          <a:p>
            <a:pPr>
              <a:lnSpc>
                <a:spcPts val="998"/>
              </a:lnSpc>
              <a:tabLst>
                <a:tab pos="92172" algn="l"/>
                <a:tab pos="184343" algn="l"/>
              </a:tabLst>
            </a:pPr>
            <a:r>
              <a:rPr lang="en-US" altLang="zh-CN" sz="1633" dirty="0"/>
              <a:t>		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&lt;h2&gt;[THIS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IS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shouldComponentUpdate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FUCNTION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]&lt;/h2&gt;</a:t>
            </a:r>
          </a:p>
          <a:p>
            <a:pPr>
              <a:lnSpc>
                <a:spcPts val="998"/>
              </a:lnSpc>
              <a:tabLst>
                <a:tab pos="92172" algn="l"/>
                <a:tab pos="184343" algn="l"/>
              </a:tabLst>
            </a:pPr>
            <a:r>
              <a:rPr lang="en-US" altLang="zh-CN" sz="1633" dirty="0"/>
              <a:t>	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)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6582051" y="4113072"/>
            <a:ext cx="92974" cy="144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32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6823996" y="4113072"/>
            <a:ext cx="46488" cy="144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6582051" y="4262849"/>
            <a:ext cx="1654299" cy="3944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16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33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998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34</a:t>
            </a:r>
          </a:p>
          <a:p>
            <a:pPr>
              <a:lnSpc>
                <a:spcPts val="998"/>
              </a:lnSpc>
            </a:pP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35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export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default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R008_</a:t>
            </a:r>
            <a:r>
              <a:rPr lang="en-US" altLang="zh-CN" sz="656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56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LifecycleEx;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6501402" y="4884994"/>
            <a:ext cx="3759042" cy="1638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67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componentDidMount()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함수는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한컴바탕" pitchFamily="18" charset="0"/>
                <a:cs typeface="한컴바탕" pitchFamily="18" charset="0"/>
              </a:rPr>
              <a:t>‘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생성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한컴바탕" pitchFamily="18" charset="0"/>
                <a:cs typeface="한컴바탕" pitchFamily="18" charset="0"/>
              </a:rPr>
              <a:t>’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단계의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생명주기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중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가장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마지막으로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실행된다.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6501403" y="5149981"/>
            <a:ext cx="4294445" cy="8921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98"/>
              </a:lnSpc>
            </a:pPr>
            <a:r>
              <a:rPr lang="en-US" altLang="zh-CN" sz="75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tmp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_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state2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라는</a:t>
            </a:r>
            <a:r>
              <a:rPr lang="en-US" altLang="zh-CN" sz="6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7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state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변수에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true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라는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boolean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유형의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데이터를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세팅했다.</a:t>
            </a:r>
            <a:r>
              <a:rPr lang="en-US" altLang="zh-CN" sz="6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7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setState()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함수는</a:t>
            </a:r>
            <a:r>
              <a:rPr lang="en-US" altLang="zh-CN" sz="705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705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  <a:r>
              <a:rPr lang="en-US" altLang="zh-CN" sz="6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40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18</a:t>
            </a:r>
          </a:p>
          <a:p>
            <a:pPr>
              <a:lnSpc>
                <a:spcPts val="1179"/>
              </a:lnSpc>
            </a:pP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변수의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선언과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초기화를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동시에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실행한다.</a:t>
            </a:r>
          </a:p>
          <a:p>
            <a:pPr>
              <a:lnSpc>
                <a:spcPts val="907"/>
              </a:lnSpc>
            </a:pPr>
            <a:endParaRPr lang="en-US" altLang="zh-CN" sz="1633" dirty="0"/>
          </a:p>
          <a:p>
            <a:pPr>
              <a:lnSpc>
                <a:spcPts val="1089"/>
              </a:lnSpc>
            </a:pPr>
            <a:r>
              <a:rPr lang="en-US" altLang="zh-CN" sz="75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line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5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18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에서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state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의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변경이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발생했기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때문에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한컴바탕" pitchFamily="18" charset="0"/>
                <a:cs typeface="한컴바탕" pitchFamily="18" charset="0"/>
              </a:rPr>
              <a:t>‘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변경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한컴바탕" pitchFamily="18" charset="0"/>
                <a:cs typeface="한컴바탕" pitchFamily="18" charset="0"/>
              </a:rPr>
              <a:t>’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단계의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생명주기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</a:t>
            </a:r>
            <a:r>
              <a:rPr lang="en-US" altLang="zh-CN" sz="6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7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shouldComponent</a:t>
            </a:r>
            <a:r>
              <a:rPr lang="en-US" altLang="zh-CN" sz="705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705" dirty="0">
                <a:solidFill>
                  <a:srgbClr val="A8A9AD"/>
                </a:solidFill>
                <a:latin typeface="Arial Unicode MS" pitchFamily="18" charset="0"/>
                <a:cs typeface="Arial Unicode MS" pitchFamily="18" charset="0"/>
              </a:rPr>
              <a:t>◆</a:t>
            </a:r>
            <a:r>
              <a:rPr lang="en-US" altLang="zh-CN" sz="64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40" dirty="0">
                <a:solidFill>
                  <a:srgbClr val="231F20"/>
                </a:solidFill>
                <a:latin typeface="Arial" pitchFamily="18" charset="0"/>
                <a:cs typeface="Arial" pitchFamily="18" charset="0"/>
              </a:rPr>
              <a:t>21~25</a:t>
            </a:r>
          </a:p>
          <a:p>
            <a:pPr>
              <a:lnSpc>
                <a:spcPts val="1179"/>
              </a:lnSpc>
            </a:pPr>
            <a:r>
              <a:rPr lang="en-US" altLang="zh-CN" sz="67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Update()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가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실행된다.</a:t>
            </a:r>
            <a:r>
              <a:rPr lang="en-US" altLang="zh-CN" sz="6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7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shouldComponentUpdate()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는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boolean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유형의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데이터를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반환하는데,</a:t>
            </a:r>
          </a:p>
          <a:p>
            <a:pPr>
              <a:lnSpc>
                <a:spcPts val="1270"/>
              </a:lnSpc>
            </a:pPr>
            <a:r>
              <a:rPr lang="en-US" altLang="zh-CN" sz="75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return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값이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Adobe Garamond Pro" pitchFamily="18" charset="0"/>
                <a:cs typeface="Adobe Garamond Pro" pitchFamily="18" charset="0"/>
              </a:rPr>
              <a:t>true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일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경우에</a:t>
            </a:r>
            <a:r>
              <a:rPr lang="en-US" altLang="zh-CN" sz="67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79" dirty="0">
                <a:solidFill>
                  <a:srgbClr val="231F20"/>
                </a:solidFill>
                <a:latin typeface="Consolas" pitchFamily="18" charset="0"/>
                <a:cs typeface="Consolas" pitchFamily="18" charset="0"/>
              </a:rPr>
              <a:t>render()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함수를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한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번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더</a:t>
            </a:r>
            <a:r>
              <a:rPr lang="en-US" altLang="zh-CN" sz="75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754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호출한다.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17857" y="1877064"/>
            <a:ext cx="4274737" cy="11521"/>
          </a:xfrm>
          <a:custGeom>
            <a:avLst/>
            <a:gdLst>
              <a:gd name="connsiteX0" fmla="*/ 6350 w 4712106"/>
              <a:gd name="connsiteY0" fmla="*/ 6350 h 12700"/>
              <a:gd name="connsiteX1" fmla="*/ 4705756 w 4712106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12106" h="12700">
                <a:moveTo>
                  <a:pt x="6350" y="6350"/>
                </a:moveTo>
                <a:lnTo>
                  <a:pt x="4705756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" name="Freeform 3"/>
          <p:cNvSpPr/>
          <p:nvPr/>
        </p:nvSpPr>
        <p:spPr>
          <a:xfrm>
            <a:off x="1917857" y="5483710"/>
            <a:ext cx="4274737" cy="11521"/>
          </a:xfrm>
          <a:custGeom>
            <a:avLst/>
            <a:gdLst>
              <a:gd name="connsiteX0" fmla="*/ 6350 w 4712106"/>
              <a:gd name="connsiteY0" fmla="*/ 6350 h 12700"/>
              <a:gd name="connsiteX1" fmla="*/ 4705756 w 4712106"/>
              <a:gd name="connsiteY1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12106" h="12700">
                <a:moveTo>
                  <a:pt x="6350" y="6350"/>
                </a:moveTo>
                <a:lnTo>
                  <a:pt x="4705756" y="6350"/>
                </a:lnTo>
              </a:path>
            </a:pathLst>
          </a:custGeom>
          <a:ln w="12700">
            <a:solidFill>
              <a:srgbClr val="231F2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5" name="Freeform 3"/>
          <p:cNvSpPr/>
          <p:nvPr/>
        </p:nvSpPr>
        <p:spPr>
          <a:xfrm>
            <a:off x="2058997" y="2060518"/>
            <a:ext cx="3910050" cy="3257441"/>
          </a:xfrm>
          <a:custGeom>
            <a:avLst/>
            <a:gdLst>
              <a:gd name="connsiteX0" fmla="*/ 6350 w 4310106"/>
              <a:gd name="connsiteY0" fmla="*/ 3584375 h 3590725"/>
              <a:gd name="connsiteX1" fmla="*/ 4303756 w 4310106"/>
              <a:gd name="connsiteY1" fmla="*/ 3584375 h 3590725"/>
              <a:gd name="connsiteX2" fmla="*/ 4303756 w 4310106"/>
              <a:gd name="connsiteY2" fmla="*/ 6350 h 3590725"/>
              <a:gd name="connsiteX3" fmla="*/ 6350 w 4310106"/>
              <a:gd name="connsiteY3" fmla="*/ 6350 h 3590725"/>
              <a:gd name="connsiteX4" fmla="*/ 6350 w 4310106"/>
              <a:gd name="connsiteY4" fmla="*/ 3584375 h 3590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10106" h="3590725">
                <a:moveTo>
                  <a:pt x="6350" y="3584375"/>
                </a:moveTo>
                <a:lnTo>
                  <a:pt x="4303756" y="3584375"/>
                </a:lnTo>
                <a:lnTo>
                  <a:pt x="4303756" y="6350"/>
                </a:lnTo>
                <a:lnTo>
                  <a:pt x="6350" y="6350"/>
                </a:lnTo>
                <a:lnTo>
                  <a:pt x="6350" y="358437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7731" y="691273"/>
            <a:ext cx="9689337" cy="54725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39452" y="921697"/>
            <a:ext cx="8505534" cy="4458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57"/>
              </a:lnSpc>
            </a:pP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008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생명주기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shouldComponentUpdate(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Century Gothic" pitchFamily="18" charset="0"/>
                <a:cs typeface="Century Gothic" pitchFamily="18" charset="0"/>
              </a:rPr>
              <a:t>)</a:t>
            </a:r>
            <a:r>
              <a:rPr lang="en-US" altLang="zh-CN" sz="254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47" b="1" dirty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사용하기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054216" y="1647534"/>
            <a:ext cx="633187" cy="2128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70"/>
              </a:lnSpc>
            </a:pPr>
            <a:r>
              <a:rPr lang="en-US" altLang="zh-CN" sz="115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실행</a:t>
            </a:r>
            <a:r>
              <a:rPr lang="en-US" altLang="zh-CN" sz="115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58" dirty="0">
                <a:solidFill>
                  <a:srgbClr val="231F20"/>
                </a:solidFill>
                <a:latin typeface="바탕" pitchFamily="18" charset="0"/>
                <a:cs typeface="바탕" pitchFamily="18" charset="0"/>
              </a:rPr>
              <a:t>결과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0EC68-0374-47C3-83DA-2482C68C2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 err="1">
                <a:solidFill>
                  <a:srgbClr val="222222"/>
                </a:solidFill>
                <a:effectLst/>
                <a:latin typeface="inherit"/>
                <a:hlinkClick r:id="rId2"/>
              </a:rPr>
              <a:t>LifeCycle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 API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89A432-0ACD-473F-8914-7D2E56E84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89" y="1358538"/>
            <a:ext cx="11245386" cy="519346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getSnapshotBeforeUpdate</a:t>
            </a:r>
            <a:r>
              <a:rPr lang="en-US" altLang="ko-KR" dirty="0"/>
              <a:t>(): </a:t>
            </a:r>
          </a:p>
          <a:p>
            <a:pPr lvl="1"/>
            <a:r>
              <a:rPr lang="ko-KR" altLang="en-US" dirty="0"/>
              <a:t>이전의 </a:t>
            </a:r>
            <a:r>
              <a:rPr lang="en-US" altLang="ko-KR" dirty="0" err="1"/>
              <a:t>componentWillUpdate</a:t>
            </a:r>
            <a:r>
              <a:rPr lang="ko-KR" altLang="en-US" dirty="0"/>
              <a:t>를 대체하는 함수</a:t>
            </a:r>
            <a:endParaRPr lang="en-US" altLang="ko-KR" dirty="0"/>
          </a:p>
          <a:p>
            <a:pPr lvl="2"/>
            <a:r>
              <a:rPr lang="en-US" altLang="ko-KR" dirty="0" err="1"/>
              <a:t>shouldComponentUpdate</a:t>
            </a:r>
            <a:r>
              <a:rPr lang="ko-KR" altLang="en-US" dirty="0"/>
              <a:t>에서 </a:t>
            </a:r>
            <a:r>
              <a:rPr lang="en-US" altLang="ko-KR" dirty="0"/>
              <a:t>true </a:t>
            </a:r>
            <a:r>
              <a:rPr lang="ko-KR" altLang="en-US" dirty="0"/>
              <a:t>를 반환했을 때만 호출됨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주로 애니메이션 효과를 초기화하거나</a:t>
            </a:r>
            <a:r>
              <a:rPr lang="en-US" altLang="ko-KR" dirty="0"/>
              <a:t> </a:t>
            </a:r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없애는 작업 수행</a:t>
            </a:r>
            <a:endParaRPr lang="en-US" altLang="ko-KR" dirty="0"/>
          </a:p>
          <a:p>
            <a:pPr lvl="2"/>
            <a:r>
              <a:rPr lang="ko-KR" altLang="en-US" dirty="0"/>
              <a:t>함수가 호출되고 난 다음에는</a:t>
            </a:r>
            <a:r>
              <a:rPr lang="en-US" altLang="ko-KR" dirty="0"/>
              <a:t> render()</a:t>
            </a:r>
            <a:r>
              <a:rPr lang="ko-KR" altLang="en-US" dirty="0"/>
              <a:t>가 호출됨</a:t>
            </a:r>
            <a:r>
              <a:rPr lang="en-US" altLang="ko-KR" dirty="0"/>
              <a:t>  </a:t>
            </a:r>
          </a:p>
          <a:p>
            <a:pPr lvl="1"/>
            <a:r>
              <a:rPr lang="ko-KR" altLang="en-US" dirty="0"/>
              <a:t>이 </a:t>
            </a:r>
            <a:r>
              <a:rPr lang="en-US" altLang="ko-KR" dirty="0"/>
              <a:t>API</a:t>
            </a:r>
            <a:r>
              <a:rPr lang="ko-KR" altLang="en-US" dirty="0"/>
              <a:t>가 발생하는 시점은 다음과 같음</a:t>
            </a: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1. render()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olidFill>
                  <a:srgbClr val="FFC000"/>
                </a:solidFill>
                <a:sym typeface="Wingdings" panose="05000000000000000000" pitchFamily="2" charset="2"/>
              </a:rPr>
              <a:t>2. </a:t>
            </a:r>
            <a:r>
              <a:rPr lang="en-US" altLang="ko-KR" b="1" dirty="0" err="1">
                <a:solidFill>
                  <a:srgbClr val="FFC000"/>
                </a:solidFill>
              </a:rPr>
              <a:t>getSnapshotBeforeUpdate</a:t>
            </a:r>
            <a:r>
              <a:rPr lang="en-US" altLang="ko-KR" b="1" dirty="0">
                <a:solidFill>
                  <a:srgbClr val="FFC000"/>
                </a:solidFill>
              </a:rPr>
              <a:t>()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3. </a:t>
            </a:r>
            <a:r>
              <a:rPr lang="ko-KR" altLang="en-US" dirty="0"/>
              <a:t>실제 </a:t>
            </a:r>
            <a:r>
              <a:rPr lang="en-US" altLang="ko-KR" dirty="0"/>
              <a:t>DOM</a:t>
            </a:r>
            <a:r>
              <a:rPr lang="ko-KR" altLang="en-US" dirty="0"/>
              <a:t>에 변화 발생 </a:t>
            </a:r>
            <a:r>
              <a:rPr lang="en-US" altLang="ko-KR" dirty="0">
                <a:sym typeface="Wingdings" panose="05000000000000000000" pitchFamily="2" charset="2"/>
              </a:rPr>
              <a:t> 4. </a:t>
            </a:r>
            <a:r>
              <a:rPr lang="en-US" altLang="ko-KR" dirty="0" err="1"/>
              <a:t>componentDidUpdate</a:t>
            </a:r>
            <a:endParaRPr lang="en-US" altLang="ko-KR" dirty="0"/>
          </a:p>
          <a:p>
            <a:pPr lvl="1"/>
            <a:r>
              <a:rPr lang="ko-KR" altLang="en-US" dirty="0"/>
              <a:t>이 </a:t>
            </a:r>
            <a:r>
              <a:rPr lang="en-US" altLang="ko-KR" dirty="0"/>
              <a:t>API</a:t>
            </a:r>
            <a:r>
              <a:rPr lang="ko-KR" altLang="en-US" dirty="0"/>
              <a:t>를 통해서</a:t>
            </a:r>
            <a:r>
              <a:rPr lang="en-US" altLang="ko-KR" dirty="0"/>
              <a:t> DOM </a:t>
            </a:r>
            <a:r>
              <a:rPr lang="ko-KR" altLang="en-US" dirty="0"/>
              <a:t>변화가 일어나기 직전의 </a:t>
            </a:r>
            <a:r>
              <a:rPr lang="en-US" altLang="ko-KR" dirty="0"/>
              <a:t>DOM </a:t>
            </a:r>
            <a:r>
              <a:rPr lang="ko-KR" altLang="en-US" dirty="0"/>
              <a:t>상태를 가져오고</a:t>
            </a:r>
            <a:r>
              <a:rPr lang="en-US" altLang="ko-KR" dirty="0"/>
              <a:t> </a:t>
            </a:r>
            <a:r>
              <a:rPr lang="ko-KR" altLang="en-US" dirty="0"/>
              <a:t>여기서 </a:t>
            </a:r>
            <a:r>
              <a:rPr lang="ko-KR" altLang="en-US" dirty="0" err="1"/>
              <a:t>리턴하는</a:t>
            </a:r>
            <a:r>
              <a:rPr lang="ko-KR" altLang="en-US" dirty="0"/>
              <a:t> 값은 </a:t>
            </a:r>
            <a:r>
              <a:rPr lang="en-US" altLang="ko-KR" dirty="0" err="1"/>
              <a:t>componentDidUpdate</a:t>
            </a:r>
            <a:r>
              <a:rPr lang="ko-KR" altLang="en-US" dirty="0"/>
              <a:t>에서 </a:t>
            </a:r>
            <a:r>
              <a:rPr lang="en-US" altLang="ko-KR" dirty="0"/>
              <a:t>3</a:t>
            </a:r>
            <a:r>
              <a:rPr lang="ko-KR" altLang="en-US" dirty="0"/>
              <a:t>번째 파라미터로 받아올 수 있음</a:t>
            </a:r>
            <a:endParaRPr lang="en-US" altLang="ko-KR" dirty="0"/>
          </a:p>
          <a:p>
            <a:pPr lvl="1"/>
            <a:r>
              <a:rPr lang="ko-KR" altLang="en-US" dirty="0"/>
              <a:t>전체코드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https://codesandbox.io/s/484zvr87ow</a:t>
            </a:r>
          </a:p>
          <a:p>
            <a:endParaRPr lang="en-US" altLang="ko-KR" dirty="0"/>
          </a:p>
          <a:p>
            <a:r>
              <a:rPr lang="en-US" altLang="ko-KR" dirty="0" err="1"/>
              <a:t>componentDidUpdate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이 함수는 컴포넌트에서 </a:t>
            </a:r>
            <a:r>
              <a:rPr lang="en-US" altLang="ko-KR" dirty="0"/>
              <a:t>render()</a:t>
            </a:r>
            <a:r>
              <a:rPr lang="ko-KR" altLang="en-US" dirty="0"/>
              <a:t>를 호출하고 난 다음에 동작</a:t>
            </a:r>
            <a:r>
              <a:rPr lang="en-US" altLang="ko-KR" dirty="0"/>
              <a:t> 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동작되는 시점에서 </a:t>
            </a:r>
            <a:r>
              <a:rPr lang="en-US" altLang="ko-KR" dirty="0" err="1"/>
              <a:t>this.props</a:t>
            </a:r>
            <a:r>
              <a:rPr lang="ko-KR" altLang="en-US" dirty="0"/>
              <a:t>와 </a:t>
            </a:r>
            <a:r>
              <a:rPr lang="en-US" altLang="ko-KR" dirty="0" err="1"/>
              <a:t>this.state</a:t>
            </a:r>
            <a:r>
              <a:rPr lang="ko-KR" altLang="en-US" dirty="0"/>
              <a:t>가 변경되어 있음</a:t>
            </a:r>
            <a:r>
              <a:rPr lang="en-US" altLang="ko-KR" dirty="0"/>
              <a:t>: </a:t>
            </a:r>
            <a:r>
              <a:rPr lang="ko-KR" altLang="en-US" dirty="0"/>
              <a:t>파라미터를 통해 이전의 값인 </a:t>
            </a:r>
            <a:r>
              <a:rPr lang="en-US" altLang="ko-KR" dirty="0" err="1"/>
              <a:t>prevProps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err="1"/>
              <a:t>prevState</a:t>
            </a:r>
            <a:r>
              <a:rPr lang="en-US" altLang="ko-KR" dirty="0"/>
              <a:t> </a:t>
            </a:r>
            <a:r>
              <a:rPr lang="ko-KR" altLang="en-US" dirty="0"/>
              <a:t>조회 가능</a:t>
            </a:r>
            <a:r>
              <a:rPr lang="en-US" altLang="ko-KR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altLang="ko-KR" dirty="0" err="1"/>
              <a:t>getSnapshotBeforeUpdate</a:t>
            </a:r>
            <a:r>
              <a:rPr lang="ko-KR" altLang="en-US" dirty="0"/>
              <a:t>에서 반환한 </a:t>
            </a:r>
            <a:r>
              <a:rPr lang="en-US" altLang="ko-KR" dirty="0"/>
              <a:t>snapshot </a:t>
            </a:r>
            <a:r>
              <a:rPr lang="ko-KR" altLang="en-US" dirty="0"/>
              <a:t>값은 세번째 파라미터로 </a:t>
            </a:r>
            <a:r>
              <a:rPr lang="ko-KR" altLang="en-US" dirty="0" err="1"/>
              <a:t>받아옴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73C21-4DE8-45EC-9E17-B03582D9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64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120B3F-6ED1-41B4-B600-22C51C72D773}"/>
              </a:ext>
            </a:extLst>
          </p:cNvPr>
          <p:cNvSpPr/>
          <p:nvPr/>
        </p:nvSpPr>
        <p:spPr>
          <a:xfrm>
            <a:off x="3381375" y="1003436"/>
            <a:ext cx="8645061" cy="54125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getSnapshotBeforeUpdate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(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prevProps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, 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prevState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// DOM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업데이트가 일어나기 직전의 시점입니다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.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endParaRPr lang="en-US" altLang="ko-KR" sz="14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//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새 데이터가 상단에 추가되어도 스크롤바를 유지해보겠습니다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.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endParaRPr lang="en-US" altLang="ko-KR" sz="14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// </a:t>
            </a:r>
            <a:r>
              <a:rPr lang="en-US" altLang="ko-KR" sz="1400" b="0" i="1" dirty="0" err="1">
                <a:solidFill>
                  <a:srgbClr val="5C6370"/>
                </a:solidFill>
                <a:effectLst/>
                <a:latin typeface="Monaco"/>
              </a:rPr>
              <a:t>scrollHeight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는 전 후를 비교해서 스크롤 위치를 설정하기 </a:t>
            </a:r>
            <a:r>
              <a:rPr lang="ko-KR" altLang="en-US" sz="1400" b="0" i="1" dirty="0" err="1">
                <a:solidFill>
                  <a:srgbClr val="5C6370"/>
                </a:solidFill>
                <a:effectLst/>
                <a:latin typeface="Monaco"/>
              </a:rPr>
              <a:t>위함이고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,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endParaRPr lang="en-US" altLang="ko-KR" sz="14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// </a:t>
            </a:r>
            <a:r>
              <a:rPr lang="en-US" altLang="ko-KR" sz="1400" b="0" i="1" dirty="0" err="1">
                <a:solidFill>
                  <a:srgbClr val="5C6370"/>
                </a:solidFill>
                <a:effectLst/>
                <a:latin typeface="Monaco"/>
              </a:rPr>
              <a:t>scrollTop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은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,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이 기능이 크롬에 이미 구현이 되어있는데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, </a:t>
            </a:r>
          </a:p>
          <a:p>
            <a:pPr algn="just"/>
            <a:r>
              <a:rPr lang="en-US" altLang="ko-KR" sz="1400" i="1" dirty="0">
                <a:solidFill>
                  <a:srgbClr val="5C6370"/>
                </a:solidFill>
                <a:latin typeface="Monaco"/>
              </a:rPr>
              <a:t>	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//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이미 구현이 </a:t>
            </a:r>
            <a:r>
              <a:rPr lang="ko-KR" altLang="en-US" sz="1400" b="0" i="1" dirty="0" err="1">
                <a:solidFill>
                  <a:srgbClr val="5C6370"/>
                </a:solidFill>
                <a:effectLst/>
                <a:latin typeface="Monaco"/>
              </a:rPr>
              <a:t>되어있다면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 처리하지 않도록 하기 </a:t>
            </a:r>
            <a:r>
              <a:rPr lang="ko-KR" altLang="en-US" sz="1400" b="0" i="1" dirty="0" err="1">
                <a:solidFill>
                  <a:srgbClr val="5C6370"/>
                </a:solidFill>
                <a:effectLst/>
                <a:latin typeface="Monaco"/>
              </a:rPr>
              <a:t>위함입니다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.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endParaRPr lang="en-US" altLang="ko-KR" sz="14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if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(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prevState.array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!== </a:t>
            </a:r>
            <a:r>
              <a:rPr lang="en-US" altLang="ko-KR" sz="14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.state.array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const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scrollTop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, 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scrollHeight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 = </a:t>
            </a:r>
            <a:r>
              <a:rPr lang="en-US" altLang="ko-KR" sz="14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.list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//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여기서 반환 하는 값은 </a:t>
            </a:r>
            <a:r>
              <a:rPr lang="en-US" altLang="ko-KR" sz="1400" b="0" i="1" dirty="0" err="1">
                <a:solidFill>
                  <a:srgbClr val="5C6370"/>
                </a:solidFill>
                <a:effectLst/>
                <a:latin typeface="Monaco"/>
              </a:rPr>
              <a:t>componentDidMount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에서 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snapshot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값으로 받아올 수 있습니다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.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endParaRPr lang="en-US" altLang="ko-KR" sz="14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scrollTop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, 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scrollHeight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endParaRPr lang="en-US" altLang="ko-KR" sz="14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componentDidUpdate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(</a:t>
            </a:r>
            <a:r>
              <a:rPr lang="en-US" altLang="ko-KR" sz="1400" b="0" i="0" dirty="0" err="1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Monaco"/>
              </a:rPr>
              <a:t>prevProps</a:t>
            </a:r>
            <a:r>
              <a:rPr lang="en-US" altLang="ko-KR" sz="1400" b="0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Monaco"/>
              </a:rPr>
              <a:t>, </a:t>
            </a:r>
            <a:r>
              <a:rPr lang="en-US" altLang="ko-KR" sz="1400" b="0" i="0" dirty="0" err="1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Monaco"/>
              </a:rPr>
              <a:t>prevState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, </a:t>
            </a:r>
            <a:r>
              <a:rPr lang="en-US" altLang="ko-KR" sz="1400" b="0" i="0" dirty="0">
                <a:solidFill>
                  <a:srgbClr val="FFC000"/>
                </a:solidFill>
                <a:effectLst/>
                <a:latin typeface="Monaco"/>
              </a:rPr>
              <a:t>snapshot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if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(snapshot)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const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{ 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scrollTop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} = </a:t>
            </a:r>
            <a:r>
              <a:rPr lang="en-US" altLang="ko-KR" sz="14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.list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if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(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scrollTop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!== 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snapshot.scrollTop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//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기능이 이미 </a:t>
            </a:r>
            <a:r>
              <a:rPr lang="ko-KR" altLang="en-US" sz="1400" b="0" i="1" dirty="0" err="1">
                <a:solidFill>
                  <a:srgbClr val="5C6370"/>
                </a:solidFill>
                <a:effectLst/>
                <a:latin typeface="Monaco"/>
              </a:rPr>
              <a:t>구현되어있다면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 처리하지 않습니다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.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endParaRPr lang="en-US" altLang="ko-KR" sz="14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const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diff = </a:t>
            </a:r>
            <a:r>
              <a:rPr lang="en-US" altLang="ko-KR" sz="14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.list.scrollHeight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- 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snapshot.scrollHeight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.list.scrollTop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+= diff;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278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3DED0-4348-40FD-B06F-08001F29D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 err="1">
                <a:solidFill>
                  <a:srgbClr val="222222"/>
                </a:solidFill>
                <a:effectLst/>
                <a:latin typeface="inherit"/>
                <a:hlinkClick r:id="rId2"/>
              </a:rPr>
              <a:t>LifeCycle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 API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113E98-0DDC-42C2-ADE2-1A96EFDE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컴포넌트 제거</a:t>
            </a:r>
          </a:p>
          <a:p>
            <a:pPr lvl="1"/>
            <a:r>
              <a:rPr lang="ko-KR" altLang="en-US" dirty="0"/>
              <a:t>컴포넌트가 더 이상 필요하지 않게 되면 </a:t>
            </a:r>
            <a:r>
              <a:rPr lang="en-US" altLang="ko-KR" dirty="0" err="1"/>
              <a:t>componentWillUnmount</a:t>
            </a:r>
            <a:r>
              <a:rPr lang="en-US" altLang="ko-KR" dirty="0"/>
              <a:t> API</a:t>
            </a:r>
            <a:r>
              <a:rPr lang="ko-KR" altLang="en-US" dirty="0"/>
              <a:t>가 호출됨</a:t>
            </a:r>
            <a:endParaRPr lang="en-US" altLang="ko-KR" dirty="0"/>
          </a:p>
          <a:p>
            <a:pPr lvl="1"/>
            <a:r>
              <a:rPr lang="ko-KR" altLang="en-US" dirty="0"/>
              <a:t>여기서는 주로 등록 </a:t>
            </a:r>
            <a:r>
              <a:rPr lang="ko-KR" altLang="en-US" dirty="0" err="1"/>
              <a:t>했었던</a:t>
            </a:r>
            <a:r>
              <a:rPr lang="ko-KR" altLang="en-US" dirty="0"/>
              <a:t> 이벤트를 제거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만약에 </a:t>
            </a:r>
            <a:r>
              <a:rPr lang="en-US" altLang="ko-KR" dirty="0" err="1"/>
              <a:t>setTimeout</a:t>
            </a:r>
            <a:r>
              <a:rPr lang="ko-KR" altLang="en-US" dirty="0"/>
              <a:t>을 설정한 것이 있다면 </a:t>
            </a:r>
            <a:r>
              <a:rPr lang="en-US" altLang="ko-KR" dirty="0" err="1"/>
              <a:t>clearTimeout</a:t>
            </a:r>
            <a:r>
              <a:rPr lang="ko-KR" altLang="en-US" dirty="0"/>
              <a:t>을 통해 제거</a:t>
            </a:r>
            <a:endParaRPr lang="en-US" altLang="ko-KR" dirty="0"/>
          </a:p>
          <a:p>
            <a:pPr lvl="1"/>
            <a:r>
              <a:rPr lang="ko-KR" altLang="en-US" dirty="0"/>
              <a:t>추가적으로</a:t>
            </a:r>
            <a:r>
              <a:rPr lang="en-US" altLang="ko-KR" dirty="0"/>
              <a:t> </a:t>
            </a:r>
            <a:r>
              <a:rPr lang="ko-KR" altLang="en-US" dirty="0"/>
              <a:t>외부 라이브러리를 사용한 것이 있거나</a:t>
            </a:r>
            <a:r>
              <a:rPr lang="en-US" altLang="ko-KR" dirty="0"/>
              <a:t> </a:t>
            </a:r>
            <a:r>
              <a:rPr lang="ko-KR" altLang="en-US" dirty="0"/>
              <a:t>해당 라이브러리에 </a:t>
            </a:r>
            <a:r>
              <a:rPr lang="en-US" altLang="ko-KR" dirty="0"/>
              <a:t>dispose </a:t>
            </a:r>
            <a:r>
              <a:rPr lang="ko-KR" altLang="en-US" dirty="0"/>
              <a:t>기능이 있다면 여기서 호출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CD39AF-7A87-44C5-BCFE-D9857328A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65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197F49-D78E-4111-BBA6-B2952975ED50}"/>
              </a:ext>
            </a:extLst>
          </p:cNvPr>
          <p:cNvSpPr/>
          <p:nvPr/>
        </p:nvSpPr>
        <p:spPr>
          <a:xfrm>
            <a:off x="2219326" y="3795089"/>
            <a:ext cx="6915514" cy="967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componentWillUnmount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()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//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이벤트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, </a:t>
            </a:r>
            <a:r>
              <a:rPr lang="en-US" altLang="ko-KR" sz="1400" b="0" i="1" dirty="0" err="1">
                <a:solidFill>
                  <a:srgbClr val="5C6370"/>
                </a:solidFill>
                <a:effectLst/>
                <a:latin typeface="Monaco"/>
              </a:rPr>
              <a:t>setTimeout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,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외부 라이브러리 인스턴스 제거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endParaRPr lang="en-US" altLang="ko-KR" sz="14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67443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E19AE-EEDB-49C3-9E10-3F0A40AA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 err="1">
                <a:solidFill>
                  <a:srgbClr val="222222"/>
                </a:solidFill>
                <a:effectLst/>
                <a:latin typeface="inherit"/>
                <a:hlinkClick r:id="rId2"/>
              </a:rPr>
              <a:t>LifeCycle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 API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944EC-FED4-49C0-A98F-A65B44E43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90" y="1073689"/>
            <a:ext cx="10769499" cy="5331593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예제 돌려보기</a:t>
            </a:r>
            <a:r>
              <a:rPr lang="en-US" altLang="ko-KR" sz="1800" dirty="0"/>
              <a:t>: </a:t>
            </a:r>
            <a:r>
              <a:rPr lang="ko-KR" altLang="en-US" sz="1400" dirty="0"/>
              <a:t>앞서 만들었던 카운터</a:t>
            </a:r>
            <a:r>
              <a:rPr lang="en-US" altLang="ko-KR" sz="1400" dirty="0"/>
              <a:t>(Counter.js)</a:t>
            </a:r>
            <a:r>
              <a:rPr lang="ko-KR" altLang="en-US" sz="1400" dirty="0"/>
              <a:t>에 </a:t>
            </a:r>
            <a:r>
              <a:rPr lang="en-US" altLang="ko-KR" sz="1400" dirty="0" err="1"/>
              <a:t>LifeCycle</a:t>
            </a:r>
            <a:r>
              <a:rPr lang="en-US" altLang="ko-KR" sz="1400" dirty="0"/>
              <a:t> API</a:t>
            </a:r>
            <a:r>
              <a:rPr lang="ko-KR" altLang="en-US" sz="1400" dirty="0"/>
              <a:t>를 작성</a:t>
            </a:r>
            <a:r>
              <a:rPr lang="en-US" altLang="ko-KR" sz="1400" dirty="0"/>
              <a:t>(</a:t>
            </a:r>
            <a:r>
              <a:rPr lang="ko-KR" altLang="en-US" sz="1400" dirty="0"/>
              <a:t>아래 코드와 같이 수정 진행</a:t>
            </a:r>
            <a:r>
              <a:rPr lang="en-US" altLang="ko-KR" sz="1400" dirty="0"/>
              <a:t>)</a:t>
            </a:r>
          </a:p>
          <a:p>
            <a:pPr lvl="1"/>
            <a:r>
              <a:rPr lang="ko-KR" altLang="en-US" sz="1200" dirty="0"/>
              <a:t>콘솔에 찍히는 메시지들을 확인해볼 것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5</a:t>
            </a:r>
            <a:r>
              <a:rPr lang="ko-KR" altLang="en-US" sz="1200" dirty="0"/>
              <a:t>의 배수일때는 컴포넌트가 </a:t>
            </a:r>
            <a:r>
              <a:rPr lang="ko-KR" altLang="en-US" sz="1200" dirty="0" err="1"/>
              <a:t>리렌더링</a:t>
            </a:r>
            <a:r>
              <a:rPr lang="ko-KR" altLang="en-US" sz="1200" dirty="0"/>
              <a:t> 되지 않는 것을 확인할 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DF6EC0-6EE4-44AA-B9A7-44828270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66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81492F-7801-446A-8815-7AB463A4A606}"/>
              </a:ext>
            </a:extLst>
          </p:cNvPr>
          <p:cNvSpPr/>
          <p:nvPr/>
        </p:nvSpPr>
        <p:spPr>
          <a:xfrm>
            <a:off x="228600" y="1781175"/>
            <a:ext cx="5798156" cy="50036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2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E6C07B"/>
                </a:solidFill>
                <a:effectLst/>
                <a:latin typeface="inherit"/>
              </a:rPr>
              <a:t>Counter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state = {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>
                <a:solidFill>
                  <a:srgbClr val="D19A66"/>
                </a:solidFill>
                <a:effectLst/>
                <a:latin typeface="Monaco"/>
              </a:rPr>
              <a:t>number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200" b="0" i="0" dirty="0">
                <a:solidFill>
                  <a:srgbClr val="D19A66"/>
                </a:solidFill>
                <a:effectLst/>
                <a:latin typeface="Monaco"/>
              </a:rPr>
              <a:t>0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constructor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(props) {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super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(props);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>
                <a:solidFill>
                  <a:srgbClr val="E6C07B"/>
                </a:solidFill>
                <a:effectLst/>
                <a:latin typeface="Monaco"/>
              </a:rPr>
              <a:t>console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.log(</a:t>
            </a:r>
            <a:r>
              <a:rPr lang="en-US" altLang="ko-KR" sz="1200" b="0" i="0" dirty="0">
                <a:solidFill>
                  <a:srgbClr val="98C379"/>
                </a:solidFill>
                <a:effectLst/>
                <a:latin typeface="Monaco"/>
              </a:rPr>
              <a:t>'constructor’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 err="1">
                <a:solidFill>
                  <a:srgbClr val="ABB2BF"/>
                </a:solidFill>
                <a:effectLst/>
                <a:latin typeface="Monaco"/>
              </a:rPr>
              <a:t>componentWillMount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() {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>
                <a:solidFill>
                  <a:srgbClr val="E6C07B"/>
                </a:solidFill>
                <a:effectLst/>
                <a:latin typeface="Monaco"/>
              </a:rPr>
              <a:t>console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.log(</a:t>
            </a:r>
            <a:r>
              <a:rPr lang="en-US" altLang="ko-KR" sz="1200" b="0" i="0" dirty="0">
                <a:solidFill>
                  <a:srgbClr val="98C379"/>
                </a:solidFill>
                <a:effectLst/>
                <a:latin typeface="Monaco"/>
              </a:rPr>
              <a:t>'</a:t>
            </a:r>
            <a:r>
              <a:rPr lang="en-US" altLang="ko-KR" sz="1200" b="0" i="0" dirty="0" err="1">
                <a:solidFill>
                  <a:srgbClr val="98C379"/>
                </a:solidFill>
                <a:effectLst/>
                <a:latin typeface="Monaco"/>
              </a:rPr>
              <a:t>componentWillMount</a:t>
            </a:r>
            <a:r>
              <a:rPr lang="en-US" altLang="ko-KR" sz="1200" b="0" i="0" dirty="0">
                <a:solidFill>
                  <a:srgbClr val="98C379"/>
                </a:solidFill>
                <a:effectLst/>
                <a:latin typeface="Monaco"/>
              </a:rPr>
              <a:t> (deprecated)’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 err="1">
                <a:solidFill>
                  <a:srgbClr val="ABB2BF"/>
                </a:solidFill>
                <a:effectLst/>
                <a:latin typeface="Monaco"/>
              </a:rPr>
              <a:t>componentDidMount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() {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>
                <a:solidFill>
                  <a:srgbClr val="E6C07B"/>
                </a:solidFill>
                <a:effectLst/>
                <a:latin typeface="Monaco"/>
              </a:rPr>
              <a:t>console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.log(</a:t>
            </a:r>
            <a:r>
              <a:rPr lang="en-US" altLang="ko-KR" sz="1200" b="0" i="0" dirty="0">
                <a:solidFill>
                  <a:srgbClr val="98C379"/>
                </a:solidFill>
                <a:effectLst/>
                <a:latin typeface="Monaco"/>
              </a:rPr>
              <a:t>'</a:t>
            </a:r>
            <a:r>
              <a:rPr lang="en-US" altLang="ko-KR" sz="1200" b="0" i="0" dirty="0" err="1">
                <a:solidFill>
                  <a:srgbClr val="98C379"/>
                </a:solidFill>
                <a:effectLst/>
                <a:latin typeface="Monaco"/>
              </a:rPr>
              <a:t>componentDidMount</a:t>
            </a:r>
            <a:r>
              <a:rPr lang="en-US" altLang="ko-KR" sz="1200" b="0" i="0" dirty="0">
                <a:solidFill>
                  <a:srgbClr val="98C379"/>
                </a:solidFill>
                <a:effectLst/>
                <a:latin typeface="Monaco"/>
              </a:rPr>
              <a:t>’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);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}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 err="1">
                <a:solidFill>
                  <a:srgbClr val="ABB2BF"/>
                </a:solidFill>
                <a:effectLst/>
                <a:latin typeface="Monaco"/>
              </a:rPr>
              <a:t>shouldComponentUpdate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(</a:t>
            </a:r>
            <a:r>
              <a:rPr lang="en-US" altLang="ko-KR" sz="1200" b="0" i="0" dirty="0" err="1">
                <a:solidFill>
                  <a:srgbClr val="ABB2BF"/>
                </a:solidFill>
                <a:effectLst/>
                <a:latin typeface="Monaco"/>
              </a:rPr>
              <a:t>nextProps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, </a:t>
            </a:r>
            <a:r>
              <a:rPr lang="en-US" altLang="ko-KR" sz="1200" b="0" i="0" dirty="0" err="1">
                <a:solidFill>
                  <a:srgbClr val="ABB2BF"/>
                </a:solidFill>
                <a:effectLst/>
                <a:latin typeface="Monaco"/>
              </a:rPr>
              <a:t>nextState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) {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1" dirty="0">
                <a:solidFill>
                  <a:srgbClr val="5C6370"/>
                </a:solidFill>
                <a:effectLst/>
                <a:latin typeface="Monaco"/>
              </a:rPr>
              <a:t>// 5 </a:t>
            </a:r>
            <a:r>
              <a:rPr lang="ko-KR" altLang="en-US" sz="1200" b="0" i="1" dirty="0">
                <a:solidFill>
                  <a:srgbClr val="5C6370"/>
                </a:solidFill>
                <a:effectLst/>
                <a:latin typeface="Monaco"/>
              </a:rPr>
              <a:t>의 배수라면 </a:t>
            </a:r>
            <a:r>
              <a:rPr lang="ko-KR" altLang="en-US" sz="1200" b="0" i="1" dirty="0" err="1">
                <a:solidFill>
                  <a:srgbClr val="5C6370"/>
                </a:solidFill>
                <a:effectLst/>
                <a:latin typeface="Monaco"/>
              </a:rPr>
              <a:t>리렌더링</a:t>
            </a:r>
            <a:r>
              <a:rPr lang="ko-KR" altLang="en-US" sz="1200" b="0" i="1" dirty="0">
                <a:solidFill>
                  <a:srgbClr val="5C6370"/>
                </a:solidFill>
                <a:effectLst/>
                <a:latin typeface="Monaco"/>
              </a:rPr>
              <a:t> 하지 않음</a:t>
            </a:r>
            <a:endParaRPr lang="en-US" altLang="ko-KR" sz="1200" b="0" i="1" dirty="0">
              <a:solidFill>
                <a:srgbClr val="5C6370"/>
              </a:solidFill>
              <a:effectLst/>
              <a:latin typeface="Monaco"/>
            </a:endParaRPr>
          </a:p>
          <a:p>
            <a:pPr algn="just"/>
            <a:r>
              <a:rPr lang="en-US" altLang="ko-KR" sz="1200" i="1" dirty="0">
                <a:solidFill>
                  <a:srgbClr val="5C6370"/>
                </a:solidFill>
                <a:latin typeface="Monaco"/>
              </a:rPr>
              <a:t>		</a:t>
            </a:r>
            <a:r>
              <a:rPr lang="en-US" altLang="ko-KR" sz="1200" b="0" i="0" dirty="0">
                <a:solidFill>
                  <a:srgbClr val="E6C07B"/>
                </a:solidFill>
                <a:effectLst/>
                <a:latin typeface="Monaco"/>
              </a:rPr>
              <a:t>console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.log(</a:t>
            </a:r>
            <a:r>
              <a:rPr lang="en-US" altLang="ko-KR" sz="1200" b="0" i="0" dirty="0">
                <a:solidFill>
                  <a:srgbClr val="98C379"/>
                </a:solidFill>
                <a:effectLst/>
                <a:latin typeface="Monaco"/>
              </a:rPr>
              <a:t>'</a:t>
            </a:r>
            <a:r>
              <a:rPr lang="en-US" altLang="ko-KR" sz="1200" b="0" i="0" dirty="0" err="1">
                <a:solidFill>
                  <a:srgbClr val="98C379"/>
                </a:solidFill>
                <a:effectLst/>
                <a:latin typeface="Monaco"/>
              </a:rPr>
              <a:t>shouldComponentUpdate</a:t>
            </a:r>
            <a:r>
              <a:rPr lang="en-US" altLang="ko-KR" sz="1200" b="0" i="0" dirty="0">
                <a:solidFill>
                  <a:srgbClr val="98C379"/>
                </a:solidFill>
                <a:effectLst/>
                <a:latin typeface="Monaco"/>
              </a:rPr>
              <a:t>’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if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(</a:t>
            </a:r>
            <a:r>
              <a:rPr lang="en-US" altLang="ko-KR" sz="1200" b="0" i="0" dirty="0" err="1">
                <a:solidFill>
                  <a:srgbClr val="ABB2BF"/>
                </a:solidFill>
                <a:effectLst/>
                <a:latin typeface="Monaco"/>
              </a:rPr>
              <a:t>nextState.number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% </a:t>
            </a:r>
            <a:r>
              <a:rPr lang="en-US" altLang="ko-KR" sz="1200" b="0" i="0" dirty="0">
                <a:solidFill>
                  <a:srgbClr val="D19A66"/>
                </a:solidFill>
                <a:effectLst/>
                <a:latin typeface="Monaco"/>
              </a:rPr>
              <a:t>5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=== </a:t>
            </a:r>
            <a:r>
              <a:rPr lang="en-US" altLang="ko-KR" sz="1200" b="0" i="0" dirty="0">
                <a:solidFill>
                  <a:srgbClr val="D19A66"/>
                </a:solidFill>
                <a:effectLst/>
                <a:latin typeface="Monaco"/>
              </a:rPr>
              <a:t>0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) 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56B6C2"/>
                </a:solidFill>
                <a:effectLst/>
                <a:latin typeface="Monaco"/>
              </a:rPr>
              <a:t>false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56B6C2"/>
                </a:solidFill>
                <a:effectLst/>
                <a:latin typeface="Monaco"/>
              </a:rPr>
              <a:t>true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 err="1">
                <a:solidFill>
                  <a:srgbClr val="ABB2BF"/>
                </a:solidFill>
                <a:effectLst/>
                <a:latin typeface="Monaco"/>
              </a:rPr>
              <a:t>componentWillUpdate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(</a:t>
            </a:r>
            <a:r>
              <a:rPr lang="en-US" altLang="ko-KR" sz="1200" b="0" i="0" dirty="0" err="1">
                <a:solidFill>
                  <a:srgbClr val="ABB2BF"/>
                </a:solidFill>
                <a:effectLst/>
                <a:latin typeface="Monaco"/>
              </a:rPr>
              <a:t>nextProps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, </a:t>
            </a:r>
            <a:r>
              <a:rPr lang="en-US" altLang="ko-KR" sz="1200" b="0" i="0" dirty="0" err="1">
                <a:solidFill>
                  <a:srgbClr val="ABB2BF"/>
                </a:solidFill>
                <a:effectLst/>
                <a:latin typeface="Monaco"/>
              </a:rPr>
              <a:t>nextState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) {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>
                <a:solidFill>
                  <a:srgbClr val="E6C07B"/>
                </a:solidFill>
                <a:effectLst/>
                <a:latin typeface="Monaco"/>
              </a:rPr>
              <a:t>console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.log(</a:t>
            </a:r>
            <a:r>
              <a:rPr lang="en-US" altLang="ko-KR" sz="1200" b="0" i="0" dirty="0">
                <a:solidFill>
                  <a:srgbClr val="98C379"/>
                </a:solidFill>
                <a:effectLst/>
                <a:latin typeface="Monaco"/>
              </a:rPr>
              <a:t>'</a:t>
            </a:r>
            <a:r>
              <a:rPr lang="en-US" altLang="ko-KR" sz="1200" b="0" i="0" dirty="0" err="1">
                <a:solidFill>
                  <a:srgbClr val="98C379"/>
                </a:solidFill>
                <a:effectLst/>
                <a:latin typeface="Monaco"/>
              </a:rPr>
              <a:t>componentWillUpdate</a:t>
            </a:r>
            <a:r>
              <a:rPr lang="en-US" altLang="ko-KR" sz="1200" b="0" i="0" dirty="0">
                <a:solidFill>
                  <a:srgbClr val="98C379"/>
                </a:solidFill>
                <a:effectLst/>
                <a:latin typeface="Monaco"/>
              </a:rPr>
              <a:t>’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 err="1">
                <a:solidFill>
                  <a:srgbClr val="ABB2BF"/>
                </a:solidFill>
                <a:effectLst/>
                <a:latin typeface="Monaco"/>
              </a:rPr>
              <a:t>componentDidUpdate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(</a:t>
            </a:r>
            <a:r>
              <a:rPr lang="en-US" altLang="ko-KR" sz="1200" b="0" i="0" dirty="0" err="1">
                <a:solidFill>
                  <a:srgbClr val="ABB2BF"/>
                </a:solidFill>
                <a:effectLst/>
                <a:latin typeface="Monaco"/>
              </a:rPr>
              <a:t>prevProps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, </a:t>
            </a:r>
            <a:r>
              <a:rPr lang="en-US" altLang="ko-KR" sz="1200" b="0" i="0" dirty="0" err="1">
                <a:solidFill>
                  <a:srgbClr val="ABB2BF"/>
                </a:solidFill>
                <a:effectLst/>
                <a:latin typeface="Monaco"/>
              </a:rPr>
              <a:t>prevState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) {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>
                <a:solidFill>
                  <a:srgbClr val="E6C07B"/>
                </a:solidFill>
                <a:effectLst/>
                <a:latin typeface="Monaco"/>
              </a:rPr>
              <a:t>console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.log(</a:t>
            </a:r>
            <a:r>
              <a:rPr lang="en-US" altLang="ko-KR" sz="1200" b="0" i="0" dirty="0">
                <a:solidFill>
                  <a:srgbClr val="98C379"/>
                </a:solidFill>
                <a:effectLst/>
                <a:latin typeface="Monaco"/>
              </a:rPr>
              <a:t>'</a:t>
            </a:r>
            <a:r>
              <a:rPr lang="en-US" altLang="ko-KR" sz="1200" b="0" i="0" dirty="0" err="1">
                <a:solidFill>
                  <a:srgbClr val="98C379"/>
                </a:solidFill>
                <a:effectLst/>
                <a:latin typeface="Monaco"/>
              </a:rPr>
              <a:t>componentDidUpdate</a:t>
            </a:r>
            <a:r>
              <a:rPr lang="en-US" altLang="ko-KR" sz="1200" b="0" i="0" dirty="0">
                <a:solidFill>
                  <a:srgbClr val="98C379"/>
                </a:solidFill>
                <a:effectLst/>
                <a:latin typeface="Monaco"/>
              </a:rPr>
              <a:t>’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8C210F-B4FE-4643-AD37-63667EFAE5F6}"/>
              </a:ext>
            </a:extLst>
          </p:cNvPr>
          <p:cNvSpPr/>
          <p:nvPr/>
        </p:nvSpPr>
        <p:spPr>
          <a:xfrm>
            <a:off x="6239946" y="1781175"/>
            <a:ext cx="5798156" cy="44386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	</a:t>
            </a:r>
            <a:r>
              <a:rPr lang="en-US" altLang="ko-KR" sz="1200" b="0" i="0" dirty="0" err="1">
                <a:solidFill>
                  <a:srgbClr val="ABB2BF"/>
                </a:solidFill>
                <a:effectLst/>
                <a:latin typeface="Monaco"/>
              </a:rPr>
              <a:t>handleIncrease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= 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()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=&gt; {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200" b="0" i="0" dirty="0" err="1">
                <a:solidFill>
                  <a:srgbClr val="ABB2BF"/>
                </a:solidFill>
                <a:effectLst/>
                <a:latin typeface="Monaco"/>
              </a:rPr>
              <a:t>.setState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({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200" b="0" i="0" dirty="0">
                <a:solidFill>
                  <a:srgbClr val="D19A66"/>
                </a:solidFill>
                <a:effectLst/>
                <a:latin typeface="Monaco"/>
              </a:rPr>
              <a:t>number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2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200" b="0" i="0" dirty="0" err="1">
                <a:solidFill>
                  <a:srgbClr val="ABB2BF"/>
                </a:solidFill>
                <a:effectLst/>
                <a:latin typeface="Monaco"/>
              </a:rPr>
              <a:t>.state.number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+ </a:t>
            </a:r>
            <a:r>
              <a:rPr lang="en-US" altLang="ko-KR" sz="1200" b="0" i="0" dirty="0">
                <a:solidFill>
                  <a:srgbClr val="D19A66"/>
                </a:solidFill>
                <a:effectLst/>
                <a:latin typeface="Monaco"/>
              </a:rPr>
              <a:t>1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});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 err="1">
                <a:solidFill>
                  <a:srgbClr val="ABB2BF"/>
                </a:solidFill>
                <a:effectLst/>
                <a:latin typeface="Monaco"/>
              </a:rPr>
              <a:t>handleDecrease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= 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()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=&gt; {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200" b="0" i="0" dirty="0" err="1">
                <a:solidFill>
                  <a:srgbClr val="ABB2BF"/>
                </a:solidFill>
                <a:effectLst/>
                <a:latin typeface="Monaco"/>
              </a:rPr>
              <a:t>.setState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({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200" b="0" i="0" dirty="0">
                <a:solidFill>
                  <a:srgbClr val="D19A66"/>
                </a:solidFill>
                <a:effectLst/>
                <a:latin typeface="Monaco"/>
              </a:rPr>
              <a:t>number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2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200" b="0" i="0" dirty="0" err="1">
                <a:solidFill>
                  <a:srgbClr val="ABB2BF"/>
                </a:solidFill>
                <a:effectLst/>
                <a:latin typeface="Monaco"/>
              </a:rPr>
              <a:t>.state.number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- </a:t>
            </a:r>
            <a:r>
              <a:rPr lang="en-US" altLang="ko-KR" sz="1200" b="0" i="0" dirty="0">
                <a:solidFill>
                  <a:srgbClr val="D19A66"/>
                </a:solidFill>
                <a:effectLst/>
                <a:latin typeface="Monaco"/>
              </a:rPr>
              <a:t>1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});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2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200" b="0" i="0" dirty="0">
                <a:solidFill>
                  <a:srgbClr val="E06C75"/>
                </a:solidFill>
                <a:effectLst/>
                <a:latin typeface="inherit"/>
              </a:rPr>
              <a:t>h1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ko-KR" altLang="en-US" sz="1200" b="0" i="0" dirty="0">
                <a:solidFill>
                  <a:srgbClr val="ABB2BF"/>
                </a:solidFill>
                <a:effectLst/>
                <a:latin typeface="Monaco"/>
              </a:rPr>
              <a:t>카운터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200" b="0" i="0" dirty="0">
                <a:solidFill>
                  <a:srgbClr val="E06C75"/>
                </a:solidFill>
                <a:effectLst/>
                <a:latin typeface="inherit"/>
              </a:rPr>
              <a:t>h1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2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ko-KR" altLang="en-US" sz="1200" b="0" i="0" dirty="0">
                <a:solidFill>
                  <a:srgbClr val="ABB2BF"/>
                </a:solidFill>
                <a:effectLst/>
                <a:latin typeface="Monaco"/>
              </a:rPr>
              <a:t>값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: {</a:t>
            </a:r>
            <a:r>
              <a:rPr lang="en-US" altLang="ko-KR" sz="1200" b="0" i="0" dirty="0" err="1">
                <a:solidFill>
                  <a:srgbClr val="ABB2BF"/>
                </a:solidFill>
                <a:effectLst/>
                <a:latin typeface="Monaco"/>
              </a:rPr>
              <a:t>this.state.number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2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200" b="0" i="0" dirty="0">
                <a:solidFill>
                  <a:srgbClr val="E06C75"/>
                </a:solidFill>
                <a:effectLst/>
                <a:latin typeface="inherit"/>
              </a:rPr>
              <a:t>button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200" b="0" i="0" dirty="0" err="1">
                <a:solidFill>
                  <a:srgbClr val="D19A66"/>
                </a:solidFill>
                <a:effectLst/>
                <a:latin typeface="inherit"/>
              </a:rPr>
              <a:t>onClick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200" b="0" i="0" dirty="0">
                <a:solidFill>
                  <a:srgbClr val="98C379"/>
                </a:solidFill>
                <a:effectLst/>
                <a:latin typeface="inherit"/>
              </a:rPr>
              <a:t>{</a:t>
            </a:r>
            <a:r>
              <a:rPr lang="en-US" altLang="ko-KR" sz="1200" b="0" i="0" dirty="0" err="1">
                <a:solidFill>
                  <a:srgbClr val="98C379"/>
                </a:solidFill>
                <a:effectLst/>
                <a:latin typeface="inherit"/>
              </a:rPr>
              <a:t>this.handleIncrease</a:t>
            </a:r>
            <a:r>
              <a:rPr lang="en-US" altLang="ko-KR" sz="1200" b="0" i="0" dirty="0">
                <a:solidFill>
                  <a:srgbClr val="98C379"/>
                </a:solidFill>
                <a:effectLst/>
                <a:latin typeface="inherit"/>
              </a:rPr>
              <a:t>}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+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200" b="0" i="0" dirty="0">
                <a:solidFill>
                  <a:srgbClr val="E06C75"/>
                </a:solidFill>
                <a:effectLst/>
                <a:latin typeface="inherit"/>
              </a:rPr>
              <a:t>button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200" b="0" i="0" dirty="0">
                <a:solidFill>
                  <a:srgbClr val="E06C75"/>
                </a:solidFill>
                <a:effectLst/>
                <a:latin typeface="inherit"/>
              </a:rPr>
              <a:t>button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200" b="0" i="0" dirty="0" err="1">
                <a:solidFill>
                  <a:srgbClr val="D19A66"/>
                </a:solidFill>
                <a:effectLst/>
                <a:latin typeface="inherit"/>
              </a:rPr>
              <a:t>onClick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200" b="0" i="0" dirty="0">
                <a:solidFill>
                  <a:srgbClr val="98C379"/>
                </a:solidFill>
                <a:effectLst/>
                <a:latin typeface="inherit"/>
              </a:rPr>
              <a:t>{</a:t>
            </a:r>
            <a:r>
              <a:rPr lang="en-US" altLang="ko-KR" sz="1200" b="0" i="0" dirty="0" err="1">
                <a:solidFill>
                  <a:srgbClr val="98C379"/>
                </a:solidFill>
                <a:effectLst/>
                <a:latin typeface="inherit"/>
              </a:rPr>
              <a:t>this.handleDecrease</a:t>
            </a:r>
            <a:r>
              <a:rPr lang="en-US" altLang="ko-KR" sz="1200" b="0" i="0" dirty="0">
                <a:solidFill>
                  <a:srgbClr val="98C379"/>
                </a:solidFill>
                <a:effectLst/>
                <a:latin typeface="inherit"/>
              </a:rPr>
              <a:t>}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-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200" b="0" i="0" dirty="0">
                <a:solidFill>
                  <a:srgbClr val="E06C75"/>
                </a:solidFill>
                <a:effectLst/>
                <a:latin typeface="inherit"/>
              </a:rPr>
              <a:t>button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inherit"/>
              </a:rPr>
              <a:t>	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2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endParaRPr lang="en-US" altLang="ko-KR" sz="12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App;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198817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6E9F4-98C8-4701-B5DA-41D84F01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 err="1">
                <a:solidFill>
                  <a:srgbClr val="222222"/>
                </a:solidFill>
                <a:effectLst/>
                <a:latin typeface="inherit"/>
                <a:hlinkClick r:id="rId2"/>
              </a:rPr>
              <a:t>LifeCycle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 API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A53F7E-45F3-49A6-AF63-6189935B5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render </a:t>
            </a:r>
            <a:r>
              <a:rPr lang="ko-KR" altLang="en-US" dirty="0"/>
              <a:t>함수에서 에러가 발생한다면</a:t>
            </a:r>
            <a:r>
              <a:rPr lang="en-US" altLang="ko-KR" dirty="0"/>
              <a:t> </a:t>
            </a:r>
            <a:r>
              <a:rPr lang="ko-KR" altLang="en-US" dirty="0" err="1"/>
              <a:t>리액트</a:t>
            </a:r>
            <a:r>
              <a:rPr lang="ko-KR" altLang="en-US" dirty="0"/>
              <a:t> 앱이 </a:t>
            </a:r>
            <a:r>
              <a:rPr lang="ko-KR" altLang="en-US" dirty="0" err="1"/>
              <a:t>크래쉬</a:t>
            </a:r>
            <a:r>
              <a:rPr lang="ko-KR" altLang="en-US" dirty="0"/>
              <a:t> 됨</a:t>
            </a:r>
            <a:endParaRPr lang="en-US" altLang="ko-KR" dirty="0"/>
          </a:p>
          <a:p>
            <a:pPr lvl="1"/>
            <a:r>
              <a:rPr lang="ko-KR" altLang="en-US" dirty="0" err="1"/>
              <a:t>크래쉬</a:t>
            </a:r>
            <a:r>
              <a:rPr lang="ko-KR" altLang="en-US" dirty="0"/>
              <a:t> 상황에서 유용하게 사용 할 수 있는 </a:t>
            </a:r>
            <a:r>
              <a:rPr lang="en-US" altLang="ko-KR" dirty="0"/>
              <a:t>API: </a:t>
            </a:r>
            <a:r>
              <a:rPr lang="en-US" altLang="ko-KR" dirty="0" err="1"/>
              <a:t>componentDidCatch</a:t>
            </a:r>
            <a:endParaRPr lang="en-US" altLang="ko-KR" dirty="0"/>
          </a:p>
          <a:p>
            <a:pPr lvl="1"/>
            <a:r>
              <a:rPr lang="ko-KR" altLang="en-US" dirty="0"/>
              <a:t>에러가 발생하면 </a:t>
            </a:r>
            <a:r>
              <a:rPr lang="en-US" altLang="ko-KR" dirty="0" err="1"/>
              <a:t>componentDidCatch</a:t>
            </a:r>
            <a:r>
              <a:rPr lang="ko-KR" altLang="en-US" dirty="0"/>
              <a:t>가 실행되게 하고</a:t>
            </a:r>
            <a:r>
              <a:rPr lang="en-US" altLang="ko-KR" dirty="0"/>
              <a:t> </a:t>
            </a:r>
            <a:r>
              <a:rPr lang="en-US" altLang="ko-KR" dirty="0" err="1"/>
              <a:t>state.error</a:t>
            </a:r>
            <a:r>
              <a:rPr lang="ko-KR" altLang="en-US" dirty="0"/>
              <a:t>를 </a:t>
            </a:r>
            <a:r>
              <a:rPr lang="en-US" altLang="ko-KR" dirty="0"/>
              <a:t>true</a:t>
            </a:r>
            <a:r>
              <a:rPr lang="ko-KR" altLang="en-US" dirty="0"/>
              <a:t>로 설정한 후</a:t>
            </a:r>
            <a:r>
              <a:rPr lang="en-US" altLang="ko-KR" dirty="0"/>
              <a:t> render </a:t>
            </a:r>
            <a:r>
              <a:rPr lang="ko-KR" altLang="en-US" dirty="0"/>
              <a:t>함수 쪽에서 이에 맞춰 에러를 출력</a:t>
            </a:r>
            <a:endParaRPr lang="en-US" altLang="ko-KR" dirty="0"/>
          </a:p>
          <a:p>
            <a:pPr lvl="1"/>
            <a:r>
              <a:rPr lang="ko-KR" altLang="en-US" dirty="0"/>
              <a:t>이 </a:t>
            </a:r>
            <a:r>
              <a:rPr lang="en-US" altLang="ko-KR" dirty="0"/>
              <a:t>API</a:t>
            </a:r>
            <a:r>
              <a:rPr lang="ko-KR" altLang="en-US" dirty="0"/>
              <a:t>를 사용할 때 주의점</a:t>
            </a:r>
            <a:r>
              <a:rPr lang="en-US" altLang="ko-KR" dirty="0"/>
              <a:t>: </a:t>
            </a:r>
            <a:r>
              <a:rPr lang="ko-KR" altLang="en-US" dirty="0"/>
              <a:t>컴포넌트 자신의 </a:t>
            </a:r>
            <a:r>
              <a:rPr lang="en-US" altLang="ko-KR" dirty="0"/>
              <a:t>render </a:t>
            </a:r>
            <a:r>
              <a:rPr lang="ko-KR" altLang="en-US" dirty="0"/>
              <a:t>함수에서 에러가 발생하는 것은 잡아낼 수는 없음</a:t>
            </a:r>
            <a:r>
              <a:rPr lang="en-US" altLang="ko-KR" dirty="0"/>
              <a:t>, </a:t>
            </a:r>
            <a:r>
              <a:rPr lang="ko-KR" altLang="en-US" dirty="0"/>
              <a:t>단 그 컴포넌트의 자식 컴포넌트 내부에서 발생하는 에러는 인식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EF3CD2-FC08-4BCC-9B7E-CB3A5CB6F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67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A707D-20C5-4926-AC2E-5FA7A3F4944A}"/>
              </a:ext>
            </a:extLst>
          </p:cNvPr>
          <p:cNvSpPr/>
          <p:nvPr/>
        </p:nvSpPr>
        <p:spPr>
          <a:xfrm>
            <a:off x="2368781" y="3604589"/>
            <a:ext cx="6915514" cy="14055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componentDidCatch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(error, info)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.setState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({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Monaco"/>
              </a:rPr>
              <a:t>error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400" b="0" i="0" dirty="0">
                <a:solidFill>
                  <a:srgbClr val="56B6C2"/>
                </a:solidFill>
                <a:effectLst/>
                <a:latin typeface="Monaco"/>
              </a:rPr>
              <a:t>true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}); 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4205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C2FF4-D9D4-41CD-A494-F52B5790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 err="1">
                <a:solidFill>
                  <a:srgbClr val="222222"/>
                </a:solidFill>
                <a:effectLst/>
                <a:latin typeface="inherit"/>
                <a:hlinkClick r:id="rId3"/>
              </a:rPr>
              <a:t>LifeCycle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3"/>
              </a:rPr>
              <a:t> API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DA2F6B-6595-46F4-8669-720AB4B8F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Problematic</a:t>
            </a:r>
            <a:r>
              <a:rPr lang="ko-KR" altLang="en-US" dirty="0"/>
              <a:t>이라는 컴포넌트를 만들고 이 값이 </a:t>
            </a:r>
            <a:r>
              <a:rPr lang="en-US" altLang="ko-KR" dirty="0"/>
              <a:t>4</a:t>
            </a:r>
            <a:r>
              <a:rPr lang="ko-KR" altLang="en-US" dirty="0"/>
              <a:t>가 되면 렌더링을 하도록 설정</a:t>
            </a:r>
            <a:endParaRPr lang="en-US" altLang="ko-KR" dirty="0"/>
          </a:p>
          <a:p>
            <a:pPr lvl="1"/>
            <a:r>
              <a:rPr lang="en-US" altLang="ko-KR" dirty="0"/>
              <a:t>Problematic</a:t>
            </a:r>
            <a:r>
              <a:rPr lang="ko-KR" altLang="en-US" dirty="0"/>
              <a:t>은 렌더링이 될 때 에러가 발생했음을 알리는 </a:t>
            </a:r>
            <a:r>
              <a:rPr lang="en-US" altLang="ko-KR" dirty="0"/>
              <a:t>throw</a:t>
            </a:r>
            <a:r>
              <a:rPr lang="ko-KR" altLang="en-US" dirty="0"/>
              <a:t>를 사용하도록 구현하고 이 코드 부분을 </a:t>
            </a:r>
            <a:r>
              <a:rPr lang="en-US" altLang="ko-KR" dirty="0"/>
              <a:t>counter.js</a:t>
            </a:r>
            <a:r>
              <a:rPr lang="ko-KR" altLang="en-US" dirty="0"/>
              <a:t> 상단에 포함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카운터 값이 </a:t>
            </a:r>
            <a:r>
              <a:rPr lang="en-US" altLang="ko-KR" dirty="0"/>
              <a:t>4</a:t>
            </a:r>
            <a:r>
              <a:rPr lang="ko-KR" altLang="en-US" dirty="0"/>
              <a:t>까지 올라 갔을 때 결과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6CE2A5-2D06-41AF-A49D-316DAD1DE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68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D1BF625-1B86-4BF1-8640-FEC64C609C93}"/>
              </a:ext>
            </a:extLst>
          </p:cNvPr>
          <p:cNvSpPr/>
          <p:nvPr/>
        </p:nvSpPr>
        <p:spPr>
          <a:xfrm>
            <a:off x="675912" y="2476499"/>
            <a:ext cx="5798156" cy="4213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3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3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3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endParaRPr lang="en-US" altLang="ko-KR" sz="13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300" b="0" i="0" dirty="0">
                <a:solidFill>
                  <a:srgbClr val="C678DD"/>
                </a:solidFill>
                <a:effectLst/>
                <a:latin typeface="Monaco"/>
              </a:rPr>
              <a:t>const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 Problematic = 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()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 =&gt; { </a:t>
            </a:r>
          </a:p>
          <a:p>
            <a:pPr algn="just"/>
            <a:r>
              <a:rPr lang="en-US" altLang="ko-KR" sz="13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300" b="0" i="0" dirty="0">
                <a:solidFill>
                  <a:srgbClr val="C678DD"/>
                </a:solidFill>
                <a:effectLst/>
                <a:latin typeface="Monaco"/>
              </a:rPr>
              <a:t>throw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 (</a:t>
            </a:r>
            <a:r>
              <a:rPr lang="en-US" altLang="ko-KR" sz="1300" b="0" i="0" dirty="0">
                <a:solidFill>
                  <a:srgbClr val="C678DD"/>
                </a:solidFill>
                <a:effectLst/>
                <a:latin typeface="Monaco"/>
              </a:rPr>
              <a:t>new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300" b="0" i="0" dirty="0">
                <a:solidFill>
                  <a:srgbClr val="E6C07B"/>
                </a:solidFill>
                <a:effectLst/>
                <a:latin typeface="Monaco"/>
              </a:rPr>
              <a:t>Error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(</a:t>
            </a:r>
            <a:r>
              <a:rPr lang="en-US" altLang="ko-KR" sz="1300" b="0" i="0" dirty="0">
                <a:solidFill>
                  <a:srgbClr val="98C379"/>
                </a:solidFill>
                <a:effectLst/>
                <a:latin typeface="Monaco"/>
              </a:rPr>
              <a:t>'</a:t>
            </a:r>
            <a:r>
              <a:rPr lang="ko-KR" altLang="en-US" sz="1300" b="0" i="0" dirty="0">
                <a:solidFill>
                  <a:srgbClr val="98C379"/>
                </a:solidFill>
                <a:effectLst/>
                <a:latin typeface="Monaco"/>
              </a:rPr>
              <a:t>버그가 나타났다</a:t>
            </a:r>
            <a:r>
              <a:rPr lang="en-US" altLang="ko-KR" sz="1300" b="0" i="0" dirty="0">
                <a:solidFill>
                  <a:srgbClr val="98C379"/>
                </a:solidFill>
                <a:effectLst/>
                <a:latin typeface="Monaco"/>
              </a:rPr>
              <a:t>!'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)); </a:t>
            </a:r>
          </a:p>
          <a:p>
            <a:pPr algn="just"/>
            <a:r>
              <a:rPr lang="en-US" altLang="ko-KR" sz="13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3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3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3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 ); }; </a:t>
            </a:r>
          </a:p>
          <a:p>
            <a:pPr algn="just"/>
            <a:endParaRPr lang="en-US" altLang="ko-KR" sz="13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3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300" b="0" i="0" dirty="0">
                <a:solidFill>
                  <a:srgbClr val="E6C07B"/>
                </a:solidFill>
                <a:effectLst/>
                <a:latin typeface="inherit"/>
              </a:rPr>
              <a:t>Counter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3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3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3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300" b="0" i="1" dirty="0">
                <a:solidFill>
                  <a:srgbClr val="5C6370"/>
                </a:solidFill>
                <a:effectLst/>
                <a:latin typeface="Monaco"/>
              </a:rPr>
              <a:t>// ... </a:t>
            </a:r>
            <a:r>
              <a:rPr lang="ko-KR" altLang="en-US" sz="1300" b="0" i="1" dirty="0">
                <a:solidFill>
                  <a:srgbClr val="5C6370"/>
                </a:solidFill>
                <a:effectLst/>
                <a:latin typeface="Monaco"/>
              </a:rPr>
              <a:t>생략</a:t>
            </a:r>
            <a:r>
              <a:rPr lang="en-US" altLang="ko-KR" sz="13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3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3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3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3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3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3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300" b="0" i="0" dirty="0">
                <a:solidFill>
                  <a:srgbClr val="E06C75"/>
                </a:solidFill>
                <a:effectLst/>
                <a:latin typeface="inherit"/>
              </a:rPr>
              <a:t>h1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ko-KR" altLang="en-US" sz="1300" b="0" i="0" dirty="0">
                <a:solidFill>
                  <a:srgbClr val="ABB2BF"/>
                </a:solidFill>
                <a:effectLst/>
                <a:latin typeface="Monaco"/>
              </a:rPr>
              <a:t>카운터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300" b="0" i="0" dirty="0">
                <a:solidFill>
                  <a:srgbClr val="E06C75"/>
                </a:solidFill>
                <a:effectLst/>
                <a:latin typeface="inherit"/>
              </a:rPr>
              <a:t>h1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3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3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ko-KR" altLang="en-US" sz="1300" b="0" i="0" dirty="0">
                <a:solidFill>
                  <a:srgbClr val="ABB2BF"/>
                </a:solidFill>
                <a:effectLst/>
                <a:latin typeface="Monaco"/>
              </a:rPr>
              <a:t>값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: {</a:t>
            </a:r>
            <a:r>
              <a:rPr lang="en-US" altLang="ko-KR" sz="1300" b="0" i="0" dirty="0" err="1">
                <a:solidFill>
                  <a:srgbClr val="ABB2BF"/>
                </a:solidFill>
                <a:effectLst/>
                <a:latin typeface="Monaco"/>
              </a:rPr>
              <a:t>this.state.number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3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3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300" b="0" i="0" dirty="0">
                <a:solidFill>
                  <a:srgbClr val="E06C75"/>
                </a:solidFill>
                <a:effectLst/>
                <a:latin typeface="inherit"/>
              </a:rPr>
              <a:t>button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300" b="0" i="0" dirty="0" err="1">
                <a:solidFill>
                  <a:srgbClr val="D19A66"/>
                </a:solidFill>
                <a:effectLst/>
                <a:latin typeface="inherit"/>
              </a:rPr>
              <a:t>onClick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300" b="0" i="0" dirty="0">
                <a:solidFill>
                  <a:srgbClr val="98C379"/>
                </a:solidFill>
                <a:effectLst/>
                <a:latin typeface="inherit"/>
              </a:rPr>
              <a:t>{</a:t>
            </a:r>
            <a:r>
              <a:rPr lang="en-US" altLang="ko-KR" sz="1300" b="0" i="0" dirty="0" err="1">
                <a:solidFill>
                  <a:srgbClr val="98C379"/>
                </a:solidFill>
                <a:effectLst/>
                <a:latin typeface="inherit"/>
              </a:rPr>
              <a:t>this.handleIncrease</a:t>
            </a:r>
            <a:r>
              <a:rPr lang="en-US" altLang="ko-KR" sz="1300" b="0" i="0" dirty="0">
                <a:solidFill>
                  <a:srgbClr val="98C379"/>
                </a:solidFill>
                <a:effectLst/>
                <a:latin typeface="inherit"/>
              </a:rPr>
              <a:t>}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+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300" b="0" i="0" dirty="0">
                <a:solidFill>
                  <a:srgbClr val="E06C75"/>
                </a:solidFill>
                <a:effectLst/>
                <a:latin typeface="inherit"/>
              </a:rPr>
              <a:t>button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3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300" b="0" i="0" dirty="0">
                <a:solidFill>
                  <a:srgbClr val="E06C75"/>
                </a:solidFill>
                <a:effectLst/>
                <a:latin typeface="inherit"/>
              </a:rPr>
              <a:t>button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r>
              <a:rPr lang="en-US" altLang="ko-KR" sz="1300" b="0" i="0" dirty="0" err="1">
                <a:solidFill>
                  <a:srgbClr val="D19A66"/>
                </a:solidFill>
                <a:effectLst/>
                <a:latin typeface="inherit"/>
              </a:rPr>
              <a:t>onClick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300" b="0" i="0" dirty="0">
                <a:solidFill>
                  <a:srgbClr val="98C379"/>
                </a:solidFill>
                <a:effectLst/>
                <a:latin typeface="inherit"/>
              </a:rPr>
              <a:t>{</a:t>
            </a:r>
            <a:r>
              <a:rPr lang="en-US" altLang="ko-KR" sz="1300" b="0" i="0" dirty="0" err="1">
                <a:solidFill>
                  <a:srgbClr val="98C379"/>
                </a:solidFill>
                <a:effectLst/>
                <a:latin typeface="inherit"/>
              </a:rPr>
              <a:t>this.handleDecrease</a:t>
            </a:r>
            <a:r>
              <a:rPr lang="en-US" altLang="ko-KR" sz="1300" b="0" i="0" dirty="0">
                <a:solidFill>
                  <a:srgbClr val="98C379"/>
                </a:solidFill>
                <a:effectLst/>
                <a:latin typeface="inherit"/>
              </a:rPr>
              <a:t>}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-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300" b="0" i="0" dirty="0">
                <a:solidFill>
                  <a:srgbClr val="E06C75"/>
                </a:solidFill>
                <a:effectLst/>
                <a:latin typeface="inherit"/>
              </a:rPr>
              <a:t>button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</a:p>
          <a:p>
            <a:pPr algn="just"/>
            <a:r>
              <a:rPr lang="en-US" altLang="ko-KR" sz="1300" dirty="0">
                <a:solidFill>
                  <a:srgbClr val="ABB2BF"/>
                </a:solidFill>
                <a:latin typeface="inherit"/>
              </a:rPr>
              <a:t>			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3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3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); </a:t>
            </a:r>
          </a:p>
          <a:p>
            <a:pPr algn="just"/>
            <a:r>
              <a:rPr lang="en-US" altLang="ko-KR" sz="13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endParaRPr lang="en-US" altLang="ko-KR" sz="13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3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3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300" b="0" i="0" dirty="0">
                <a:solidFill>
                  <a:srgbClr val="ABB2BF"/>
                </a:solidFill>
                <a:effectLst/>
                <a:latin typeface="Monaco"/>
              </a:rPr>
              <a:t> App;</a:t>
            </a:r>
            <a:endParaRPr lang="ko-KR" altLang="en-US" sz="13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AFC92B-038F-405D-8212-2D115B119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900" y="2338366"/>
            <a:ext cx="5753100" cy="42481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0DBFB1-B2E0-4E37-B818-ADE4F724F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00" y="2338366"/>
            <a:ext cx="57531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5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EE964-9BC8-4A62-9101-8FF72F000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 err="1">
                <a:solidFill>
                  <a:srgbClr val="222222"/>
                </a:solidFill>
                <a:effectLst/>
                <a:latin typeface="inherit"/>
                <a:hlinkClick r:id="rId2"/>
              </a:rPr>
              <a:t>LifeCycle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 API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CCB43-2B73-43AA-972F-779FDDBE9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componentDidCatch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: </a:t>
            </a:r>
            <a:r>
              <a:rPr lang="ko-KR" altLang="en-US" dirty="0"/>
              <a:t>컴포넌트에서 발생한 에러 캐치</a:t>
            </a:r>
            <a:endParaRPr lang="en-US" altLang="ko-KR" dirty="0"/>
          </a:p>
          <a:p>
            <a:pPr lvl="1"/>
            <a:r>
              <a:rPr lang="ko-KR" altLang="en-US" dirty="0"/>
              <a:t>카운터를 </a:t>
            </a:r>
            <a:r>
              <a:rPr lang="en-US" altLang="ko-KR" dirty="0"/>
              <a:t>4</a:t>
            </a:r>
            <a:r>
              <a:rPr lang="ko-KR" altLang="en-US" dirty="0"/>
              <a:t>로 올리면</a:t>
            </a:r>
            <a:r>
              <a:rPr lang="en-US" altLang="ko-KR" dirty="0"/>
              <a:t>, </a:t>
            </a:r>
            <a:r>
              <a:rPr lang="ko-KR" altLang="en-US" dirty="0"/>
              <a:t>빨간 에러창은 여전히 나타남</a:t>
            </a:r>
            <a:r>
              <a:rPr lang="en-US" altLang="ko-KR" dirty="0"/>
              <a:t>, </a:t>
            </a:r>
            <a:r>
              <a:rPr lang="ko-KR" altLang="en-US" dirty="0"/>
              <a:t>단 </a:t>
            </a:r>
            <a:r>
              <a:rPr lang="en-US" altLang="ko-KR" dirty="0"/>
              <a:t>X </a:t>
            </a:r>
            <a:r>
              <a:rPr lang="ko-KR" altLang="en-US" dirty="0"/>
              <a:t>를 눌렀을 때</a:t>
            </a:r>
            <a:r>
              <a:rPr lang="en-US" altLang="ko-KR" dirty="0"/>
              <a:t>, </a:t>
            </a:r>
            <a:r>
              <a:rPr lang="ko-KR" altLang="en-US" dirty="0"/>
              <a:t>앱이 </a:t>
            </a:r>
            <a:r>
              <a:rPr lang="ko-KR" altLang="en-US" dirty="0" err="1"/>
              <a:t>크래쉬</a:t>
            </a:r>
            <a:r>
              <a:rPr lang="ko-KR" altLang="en-US" dirty="0"/>
              <a:t> 되는 것이 아니라 에러가 발생했다는 메시지가 출력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643458-74F9-4B6F-ABD5-E8CA2791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69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EAB8AD-3539-4905-9EAD-EC75BDF458CE}"/>
              </a:ext>
            </a:extLst>
          </p:cNvPr>
          <p:cNvSpPr/>
          <p:nvPr/>
        </p:nvSpPr>
        <p:spPr>
          <a:xfrm>
            <a:off x="675912" y="2476499"/>
            <a:ext cx="5798156" cy="4213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endParaRPr lang="en-US" altLang="ko-KR" sz="14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const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Problematic = 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()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=&gt;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throw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new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Monaco"/>
              </a:rPr>
              <a:t>Error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(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</a:t>
            </a:r>
            <a:r>
              <a:rPr lang="ko-KR" altLang="en-US" sz="1400" b="0" i="0" dirty="0">
                <a:solidFill>
                  <a:srgbClr val="98C379"/>
                </a:solidFill>
                <a:effectLst/>
                <a:latin typeface="Monaco"/>
              </a:rPr>
              <a:t>버그가 나타났다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!'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));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); }; </a:t>
            </a:r>
          </a:p>
          <a:p>
            <a:pPr algn="just"/>
            <a:endParaRPr lang="en-US" altLang="ko-KR" sz="14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Counter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componentDidCatch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(error, info) 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600" b="0" i="0" dirty="0" err="1">
                <a:solidFill>
                  <a:srgbClr val="ABB2BF"/>
                </a:solidFill>
                <a:effectLst/>
                <a:latin typeface="Monaco"/>
              </a:rPr>
              <a:t>.setState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({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600" b="0" i="0" dirty="0">
                <a:solidFill>
                  <a:srgbClr val="D19A66"/>
                </a:solidFill>
                <a:effectLst/>
                <a:latin typeface="Monaco"/>
              </a:rPr>
              <a:t>error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600" b="0" i="0" dirty="0">
                <a:solidFill>
                  <a:srgbClr val="56B6C2"/>
                </a:solidFill>
                <a:effectLst/>
                <a:latin typeface="Monaco"/>
              </a:rPr>
              <a:t>true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});</a:t>
            </a:r>
          </a:p>
          <a:p>
            <a:pPr algn="just"/>
            <a:r>
              <a:rPr lang="en-US" altLang="ko-KR" sz="16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600" b="0" i="0" dirty="0">
                <a:solidFill>
                  <a:srgbClr val="ABB2BF"/>
                </a:solidFill>
                <a:effectLst/>
                <a:latin typeface="Monaco"/>
              </a:rPr>
              <a:t> }</a:t>
            </a:r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	// ...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생략</a:t>
            </a:r>
            <a:endParaRPr lang="en-US" altLang="ko-KR" sz="14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endParaRPr lang="en-US" altLang="ko-KR" sz="14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App;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3C10E4-050A-4E31-8113-DAE06D5AB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2157132"/>
            <a:ext cx="57531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1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B5BDE-02D9-420A-A193-AF0230A4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  <a:r>
              <a:rPr lang="en-US" altLang="ko-KR" dirty="0"/>
              <a:t>: </a:t>
            </a:r>
            <a:r>
              <a:rPr lang="ko-KR" altLang="en-US" dirty="0"/>
              <a:t>페이스북이 </a:t>
            </a:r>
            <a:r>
              <a:rPr lang="ko-KR" altLang="en-US" dirty="0" err="1"/>
              <a:t>리액트를</a:t>
            </a:r>
            <a:r>
              <a:rPr lang="ko-KR" altLang="en-US" dirty="0"/>
              <a:t> 만든 이유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941297-ADE9-4262-BA92-D8F0260F8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”</a:t>
            </a:r>
            <a:r>
              <a:rPr lang="ko-KR" altLang="en-US" dirty="0"/>
              <a:t>변화</a:t>
            </a:r>
            <a:r>
              <a:rPr lang="en-US" altLang="ko-KR" dirty="0"/>
              <a:t>(Mutation)” </a:t>
            </a:r>
            <a:r>
              <a:rPr lang="ko-KR" altLang="en-US" dirty="0"/>
              <a:t>는 상당히 복잡한 작업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특정 이벤트가 발생 </a:t>
            </a:r>
            <a:r>
              <a:rPr lang="ko-KR" altLang="en-US" dirty="0" err="1"/>
              <a:t>했을때</a:t>
            </a:r>
            <a:r>
              <a:rPr lang="en-US" altLang="ko-KR" dirty="0"/>
              <a:t> </a:t>
            </a:r>
            <a:r>
              <a:rPr lang="ko-KR" altLang="en-US" dirty="0"/>
              <a:t>모델에 변화를 일으키고</a:t>
            </a:r>
            <a:r>
              <a:rPr lang="en-US" altLang="ko-KR" dirty="0"/>
              <a:t> </a:t>
            </a:r>
            <a:r>
              <a:rPr lang="ko-KR" altLang="en-US" dirty="0"/>
              <a:t>변화를 일으킴에 따라 어떤 </a:t>
            </a:r>
            <a:r>
              <a:rPr lang="en-US" altLang="ko-KR" dirty="0"/>
              <a:t>DOM </a:t>
            </a:r>
            <a:r>
              <a:rPr lang="ko-KR" altLang="en-US" dirty="0"/>
              <a:t>을 가져와서 어떠한 방식으로 뷰를 업데이트 할 것인지 로직을 결정해야 함 </a:t>
            </a:r>
            <a:endParaRPr lang="en-US" altLang="ko-KR" dirty="0"/>
          </a:p>
          <a:p>
            <a:pPr lvl="1"/>
            <a:r>
              <a:rPr lang="ko-KR" altLang="en-US" dirty="0" err="1"/>
              <a:t>페이스북에서는</a:t>
            </a:r>
            <a:r>
              <a:rPr lang="ko-KR" altLang="en-US" dirty="0"/>
              <a:t> </a:t>
            </a:r>
            <a:r>
              <a:rPr lang="ko-KR" altLang="en-US" dirty="0" err="1"/>
              <a:t>리액트를</a:t>
            </a:r>
            <a:r>
              <a:rPr lang="ko-KR" altLang="en-US" dirty="0"/>
              <a:t> 만들기 전에 다음의 발상을 함</a:t>
            </a:r>
            <a:endParaRPr lang="en-US" altLang="ko-KR" dirty="0"/>
          </a:p>
          <a:p>
            <a:pPr lvl="2"/>
            <a:r>
              <a:rPr lang="ko-KR" altLang="en-US" dirty="0"/>
              <a:t>그냥 </a:t>
            </a:r>
            <a:r>
              <a:rPr lang="en-US" altLang="ko-KR" dirty="0"/>
              <a:t>Mutation </a:t>
            </a:r>
            <a:r>
              <a:rPr lang="ko-KR" altLang="en-US" dirty="0"/>
              <a:t>을 하지 말자</a:t>
            </a:r>
            <a:r>
              <a:rPr lang="en-US" altLang="ko-KR" dirty="0"/>
              <a:t>. </a:t>
            </a:r>
            <a:r>
              <a:rPr lang="ko-KR" altLang="en-US" dirty="0"/>
              <a:t>그 대신에</a:t>
            </a:r>
            <a:r>
              <a:rPr lang="en-US" altLang="ko-KR" dirty="0"/>
              <a:t>, </a:t>
            </a:r>
            <a:r>
              <a:rPr lang="ko-KR" altLang="en-US" dirty="0"/>
              <a:t>데이터가 바뀌면 그냥 뷰를 날려버리고 새로 만들어버리면 어떨까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6C472F-1F64-4AEA-9CF2-7E867D0F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990AF3-8859-4371-A051-7C7A4113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565" y="3228831"/>
            <a:ext cx="6486525" cy="352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4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751FE-A4EC-4848-97D1-975DA165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 err="1">
                <a:solidFill>
                  <a:srgbClr val="222222"/>
                </a:solidFill>
                <a:effectLst/>
                <a:latin typeface="inherit"/>
                <a:hlinkClick r:id="rId2"/>
              </a:rPr>
              <a:t>LifeCycle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 API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66716B-6064-498B-93AB-AE0954DF7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89" y="1358538"/>
            <a:ext cx="11112036" cy="519346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/>
              <a:t>렌더링 부분에서 오류가 발생하는 것은 사전에 방지해줄 필요가 있는데</a:t>
            </a:r>
            <a:r>
              <a:rPr lang="en-US" altLang="ko-KR" sz="1600" dirty="0"/>
              <a:t>,</a:t>
            </a:r>
            <a:r>
              <a:rPr lang="ko-KR" altLang="en-US" sz="1600" dirty="0"/>
              <a:t> 자주 에러가 발생하는 이유는 다음과 같음</a:t>
            </a:r>
            <a:endParaRPr lang="en-US" altLang="ko-KR" sz="1600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400" dirty="0"/>
              <a:t>존재하지 않는 함수를 호출하려고 할 때 </a:t>
            </a:r>
            <a:r>
              <a:rPr lang="en-US" altLang="ko-KR" sz="1400" dirty="0"/>
              <a:t>(</a:t>
            </a:r>
            <a:r>
              <a:rPr lang="ko-KR" altLang="en-US" sz="1400" dirty="0"/>
              <a:t>예를 들어서 </a:t>
            </a:r>
            <a:r>
              <a:rPr lang="en-US" altLang="ko-KR" sz="1400" dirty="0"/>
              <a:t>props</a:t>
            </a:r>
            <a:r>
              <a:rPr lang="ko-KR" altLang="en-US" sz="1400" dirty="0"/>
              <a:t>로 받았는 줄 알았던 함수가 전달되지 않았을 때</a:t>
            </a:r>
            <a:r>
              <a:rPr lang="en-US" altLang="ko-KR" sz="1400" dirty="0"/>
              <a:t>)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400" dirty="0"/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400" dirty="0"/>
              <a:t>배열이나 객체가 올 줄 알았는데</a:t>
            </a:r>
            <a:r>
              <a:rPr lang="en-US" altLang="ko-KR" sz="1400" dirty="0"/>
              <a:t>, </a:t>
            </a:r>
            <a:r>
              <a:rPr lang="ko-KR" altLang="en-US" sz="1400" dirty="0"/>
              <a:t>해당 객체나 배열이 존재하지 않을 때</a:t>
            </a:r>
            <a:endParaRPr lang="ko-KR" altLang="en-US" sz="1600" dirty="0"/>
          </a:p>
          <a:p>
            <a:pPr>
              <a:lnSpc>
                <a:spcPct val="120000"/>
              </a:lnSpc>
            </a:pPr>
            <a:endParaRPr lang="ko-KR" altLang="en-US" sz="16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이러한 것들은 </a:t>
            </a:r>
            <a:r>
              <a:rPr lang="en-US" altLang="ko-KR" sz="1200" dirty="0"/>
              <a:t>render </a:t>
            </a:r>
            <a:r>
              <a:rPr lang="ko-KR" altLang="en-US" sz="1200" dirty="0"/>
              <a:t>함수에서 다음과 같은 형식으로 방지 가능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endParaRPr lang="en-US" altLang="ko-KR" sz="1600" dirty="0"/>
          </a:p>
          <a:p>
            <a:pPr>
              <a:lnSpc>
                <a:spcPct val="120000"/>
              </a:lnSpc>
            </a:pPr>
            <a:endParaRPr lang="en-US" altLang="ko-KR" sz="1600" dirty="0"/>
          </a:p>
          <a:p>
            <a:pPr>
              <a:lnSpc>
                <a:spcPct val="120000"/>
              </a:lnSpc>
            </a:pP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C12407-D39E-4848-B762-09C588BF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70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E40CE1-8A4F-45FB-AF1E-806F4F1F01E5}"/>
              </a:ext>
            </a:extLst>
          </p:cNvPr>
          <p:cNvSpPr/>
          <p:nvPr/>
        </p:nvSpPr>
        <p:spPr>
          <a:xfrm>
            <a:off x="1340081" y="2137740"/>
            <a:ext cx="6915514" cy="3482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.props.onClick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();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3CB15F-2D7D-4372-A519-4A68DAECB9EA}"/>
              </a:ext>
            </a:extLst>
          </p:cNvPr>
          <p:cNvSpPr/>
          <p:nvPr/>
        </p:nvSpPr>
        <p:spPr>
          <a:xfrm>
            <a:off x="1340081" y="2864575"/>
            <a:ext cx="6915514" cy="4786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.props.object.value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// object is undefined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.props.array.length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// array is undefined</a:t>
            </a:r>
            <a:endParaRPr lang="en-US" altLang="ko-KR" sz="1400" b="0" i="0" dirty="0">
              <a:solidFill>
                <a:srgbClr val="ABB2BF"/>
              </a:solidFill>
              <a:effectLst/>
              <a:latin typeface="Monaco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BA785B-31F4-407A-9BF2-CA45C05EA73C}"/>
              </a:ext>
            </a:extLst>
          </p:cNvPr>
          <p:cNvSpPr/>
          <p:nvPr/>
        </p:nvSpPr>
        <p:spPr>
          <a:xfrm>
            <a:off x="1694904" y="3654670"/>
            <a:ext cx="6915514" cy="1063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if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(!</a:t>
            </a:r>
            <a:r>
              <a:rPr lang="en-US" altLang="ko-KR" sz="14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.props.object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|| !</a:t>
            </a:r>
            <a:r>
              <a:rPr lang="en-US" altLang="ko-KR" sz="14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.props.array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|| </a:t>
            </a:r>
            <a:r>
              <a:rPr lang="en-US" altLang="ko-KR" sz="14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.props.array.length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===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Monaco"/>
              </a:rPr>
              <a:t>0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56B6C2"/>
                </a:solidFill>
                <a:effectLst/>
                <a:latin typeface="Monaco"/>
              </a:rPr>
              <a:t>null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// object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나 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array </a:t>
            </a:r>
            <a:r>
              <a:rPr lang="ko-KR" altLang="en-US" sz="1400" b="0" i="1" dirty="0">
                <a:solidFill>
                  <a:srgbClr val="5C6370"/>
                </a:solidFill>
                <a:effectLst/>
                <a:latin typeface="Monaco"/>
              </a:rPr>
              <a:t>를 사용하는 코드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endParaRPr lang="en-US" altLang="ko-KR" sz="1400" b="0" i="0" dirty="0">
              <a:solidFill>
                <a:srgbClr val="ABB2BF"/>
              </a:solidFill>
              <a:effectLst/>
              <a:latin typeface="Monaco"/>
            </a:endParaRP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F980294-3D97-4F46-B07E-8081A6B1D6F1}"/>
              </a:ext>
            </a:extLst>
          </p:cNvPr>
          <p:cNvSpPr txBox="1">
            <a:spLocks/>
          </p:cNvSpPr>
          <p:nvPr/>
        </p:nvSpPr>
        <p:spPr>
          <a:xfrm>
            <a:off x="441789" y="4734470"/>
            <a:ext cx="11112036" cy="2102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18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2">
              <a:lnSpc>
                <a:spcPct val="120000"/>
              </a:lnSpc>
            </a:pPr>
            <a:r>
              <a:rPr lang="ko-KR" altLang="en-US" sz="1200" dirty="0"/>
              <a:t>혹은</a:t>
            </a:r>
            <a:r>
              <a:rPr lang="en-US" altLang="ko-KR" sz="1200" dirty="0"/>
              <a:t>, </a:t>
            </a:r>
            <a:r>
              <a:rPr lang="ko-KR" altLang="en-US" sz="1200" dirty="0"/>
              <a:t>우리가 이전에 배웠었던 컴포넌트의 기본값을 설정하는 </a:t>
            </a:r>
            <a:r>
              <a:rPr lang="en-US" altLang="ko-KR" sz="1200" dirty="0" err="1"/>
              <a:t>defaultProps</a:t>
            </a:r>
            <a:r>
              <a:rPr lang="ko-KR" altLang="en-US" sz="1200" dirty="0"/>
              <a:t>를 통해서 설정하면 방지 가능</a:t>
            </a:r>
            <a:endParaRPr lang="en-US" altLang="ko-KR" sz="1200" dirty="0"/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2">
              <a:lnSpc>
                <a:spcPct val="120000"/>
              </a:lnSpc>
            </a:pPr>
            <a:endParaRPr lang="en-US" altLang="ko-KR" sz="1200" dirty="0"/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하지만 </a:t>
            </a:r>
            <a:r>
              <a:rPr lang="ko-KR" altLang="en-US" sz="1200" dirty="0" err="1"/>
              <a:t>이걸로도</a:t>
            </a:r>
            <a:r>
              <a:rPr lang="en-US" altLang="ko-KR" sz="1200" dirty="0"/>
              <a:t> </a:t>
            </a:r>
            <a:r>
              <a:rPr lang="ko-KR" altLang="en-US" sz="1200" dirty="0"/>
              <a:t>놓쳐버린 에러들은 </a:t>
            </a:r>
            <a:r>
              <a:rPr lang="en-US" altLang="ko-KR" sz="1200" dirty="0" err="1"/>
              <a:t>componentDidCatch</a:t>
            </a:r>
            <a:r>
              <a:rPr lang="ko-KR" altLang="en-US" sz="1200" dirty="0"/>
              <a:t>를 통해서 캐치</a:t>
            </a:r>
            <a:r>
              <a:rPr lang="en-US" altLang="ko-KR" sz="1200" dirty="0"/>
              <a:t>, </a:t>
            </a:r>
            <a:r>
              <a:rPr lang="ko-KR" altLang="en-US" sz="1200" dirty="0"/>
              <a:t>필요시엔 에러의 세부내용을 서버 쪽에 기록해서 조사할 것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A04EB0-AA49-416B-BDCA-3190F53E8B63}"/>
              </a:ext>
            </a:extLst>
          </p:cNvPr>
          <p:cNvSpPr/>
          <p:nvPr/>
        </p:nvSpPr>
        <p:spPr>
          <a:xfrm>
            <a:off x="1694904" y="5008093"/>
            <a:ext cx="6915514" cy="13971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2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E6C07B"/>
                </a:solidFill>
                <a:effectLst/>
                <a:latin typeface="inherit"/>
              </a:rPr>
              <a:t>Sample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>
                <a:solidFill>
                  <a:srgbClr val="C678DD"/>
                </a:solidFill>
                <a:effectLst/>
                <a:latin typeface="Monaco"/>
              </a:rPr>
              <a:t>static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200" b="0" i="0" dirty="0" err="1">
                <a:solidFill>
                  <a:srgbClr val="ABB2BF"/>
                </a:solidFill>
                <a:effectLst/>
                <a:latin typeface="Monaco"/>
              </a:rPr>
              <a:t>defaultProps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= {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 err="1">
                <a:solidFill>
                  <a:srgbClr val="D19A66"/>
                </a:solidFill>
                <a:effectLst/>
                <a:latin typeface="Monaco"/>
              </a:rPr>
              <a:t>onIncrement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inherit"/>
              </a:rPr>
              <a:t>()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=&gt; </a:t>
            </a:r>
            <a:r>
              <a:rPr lang="en-US" altLang="ko-KR" sz="1200" b="0" i="0" dirty="0" err="1">
                <a:solidFill>
                  <a:srgbClr val="E6C07B"/>
                </a:solidFill>
                <a:effectLst/>
                <a:latin typeface="Monaco"/>
              </a:rPr>
              <a:t>console</a:t>
            </a:r>
            <a:r>
              <a:rPr lang="en-US" altLang="ko-KR" sz="1200" b="0" i="0" dirty="0" err="1">
                <a:solidFill>
                  <a:srgbClr val="ABB2BF"/>
                </a:solidFill>
                <a:effectLst/>
                <a:latin typeface="Monaco"/>
              </a:rPr>
              <a:t>.warn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(</a:t>
            </a:r>
            <a:r>
              <a:rPr lang="en-US" altLang="ko-KR" sz="1200" b="0" i="0" dirty="0">
                <a:solidFill>
                  <a:srgbClr val="98C379"/>
                </a:solidFill>
                <a:effectLst/>
                <a:latin typeface="Monaco"/>
              </a:rPr>
              <a:t>'</a:t>
            </a:r>
            <a:r>
              <a:rPr lang="en-US" altLang="ko-KR" sz="1200" b="0" i="0" dirty="0" err="1">
                <a:solidFill>
                  <a:srgbClr val="98C379"/>
                </a:solidFill>
                <a:effectLst/>
                <a:latin typeface="Monaco"/>
              </a:rPr>
              <a:t>onIncrement</a:t>
            </a:r>
            <a:r>
              <a:rPr lang="en-US" altLang="ko-KR" sz="1200" b="0" i="0" dirty="0">
                <a:solidFill>
                  <a:srgbClr val="98C379"/>
                </a:solidFill>
                <a:effectLst/>
                <a:latin typeface="Monaco"/>
              </a:rPr>
              <a:t> is not defined’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),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>
                <a:solidFill>
                  <a:srgbClr val="D19A66"/>
                </a:solidFill>
                <a:effectLst/>
                <a:latin typeface="Monaco"/>
              </a:rPr>
              <a:t>object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: {},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200" b="0" i="0" dirty="0">
                <a:solidFill>
                  <a:srgbClr val="D19A66"/>
                </a:solidFill>
                <a:effectLst/>
                <a:latin typeface="Monaco"/>
              </a:rPr>
              <a:t>array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: [] </a:t>
            </a:r>
          </a:p>
          <a:p>
            <a:pPr algn="just"/>
            <a:r>
              <a:rPr lang="en-US" altLang="ko-KR" sz="12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  <a:p>
            <a:pPr algn="just"/>
            <a:r>
              <a:rPr lang="en-US" altLang="ko-KR" sz="1200" b="0" i="0" dirty="0">
                <a:solidFill>
                  <a:srgbClr val="ABB2BF"/>
                </a:solidFill>
                <a:effectLst/>
                <a:latin typeface="Monaco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41519082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07F92-0F19-46FA-AA01-B82DBA20B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 err="1">
                <a:solidFill>
                  <a:srgbClr val="222222"/>
                </a:solidFill>
                <a:effectLst/>
                <a:latin typeface="inherit"/>
                <a:hlinkClick r:id="rId2"/>
              </a:rPr>
              <a:t>LifeCycle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 API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224575-2332-44B0-BC89-B81C0A30C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  <a:p>
            <a:pPr lvl="1"/>
            <a:r>
              <a:rPr lang="ko-KR" altLang="en-US" dirty="0" err="1"/>
              <a:t>리액트</a:t>
            </a:r>
            <a:r>
              <a:rPr lang="ko-KR" altLang="en-US" dirty="0"/>
              <a:t> 컴포넌트가 사용될 때 각 상황에 따라 호출되는 </a:t>
            </a:r>
            <a:r>
              <a:rPr lang="en-US" altLang="ko-KR" dirty="0" err="1"/>
              <a:t>LifeCycle</a:t>
            </a:r>
            <a:r>
              <a:rPr lang="en-US" altLang="ko-KR" dirty="0"/>
              <a:t> API</a:t>
            </a:r>
            <a:r>
              <a:rPr lang="ko-KR" altLang="en-US" dirty="0"/>
              <a:t>에 대해서 확인하였음 </a:t>
            </a:r>
            <a:endParaRPr lang="en-US" altLang="ko-KR" dirty="0"/>
          </a:p>
          <a:p>
            <a:pPr lvl="1"/>
            <a:r>
              <a:rPr lang="en-US" altLang="ko-KR" dirty="0" err="1"/>
              <a:t>LifeCycle</a:t>
            </a:r>
            <a:r>
              <a:rPr lang="en-US" altLang="ko-KR" dirty="0"/>
              <a:t> API </a:t>
            </a:r>
            <a:r>
              <a:rPr lang="ko-KR" altLang="en-US" dirty="0"/>
              <a:t>들은 알아 두면 여러 상황에서 유용하게 사용 가능 </a:t>
            </a:r>
            <a:endParaRPr lang="en-US" altLang="ko-KR" dirty="0"/>
          </a:p>
          <a:p>
            <a:pPr lvl="1"/>
            <a:r>
              <a:rPr lang="ko-KR" altLang="en-US" dirty="0"/>
              <a:t>최소한 어떠한 </a:t>
            </a:r>
            <a:r>
              <a:rPr lang="en-US" altLang="ko-KR" dirty="0"/>
              <a:t>API</a:t>
            </a:r>
            <a:r>
              <a:rPr lang="ko-KR" altLang="en-US" dirty="0"/>
              <a:t>들이 있는지 확인하고 필요할 때 찾아보면서 사용할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섹션에서는 </a:t>
            </a:r>
            <a:r>
              <a:rPr lang="en-US" altLang="ko-KR" dirty="0"/>
              <a:t>state</a:t>
            </a:r>
            <a:r>
              <a:rPr lang="ko-KR" altLang="en-US" dirty="0"/>
              <a:t>와 </a:t>
            </a:r>
            <a:r>
              <a:rPr lang="en-US" altLang="ko-KR" dirty="0"/>
              <a:t>props</a:t>
            </a:r>
            <a:r>
              <a:rPr lang="ko-KR" altLang="en-US" dirty="0"/>
              <a:t>를 사용하여 컴포넌트 간의 데이터 교류 및 조금 더 복잡한 상태관리에 대해 학습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F85FCF-B095-40E7-BF31-65AD8D2F4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8945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C2279-0F47-4A24-8433-A9C18741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input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상태 관리하기</a:t>
            </a:r>
            <a:br>
              <a:rPr lang="ko-KR" altLang="en-US" b="1" i="0" dirty="0">
                <a:solidFill>
                  <a:srgbClr val="222222"/>
                </a:solidFill>
                <a:effectLst/>
                <a:latin typeface="Lato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B0B87-5335-45F7-AF39-3D7AC3CFC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지금까지 배웠던 것들을 요약</a:t>
            </a:r>
            <a:endParaRPr lang="en-US" altLang="ko-KR" dirty="0"/>
          </a:p>
          <a:p>
            <a:pPr lvl="1"/>
            <a:r>
              <a:rPr lang="ko-KR" altLang="en-US" dirty="0"/>
              <a:t>컴포넌트 만들기</a:t>
            </a:r>
          </a:p>
          <a:p>
            <a:pPr lvl="1"/>
            <a:r>
              <a:rPr lang="en-US" altLang="ko-KR" dirty="0"/>
              <a:t>props </a:t>
            </a:r>
            <a:r>
              <a:rPr lang="ko-KR" altLang="en-US" dirty="0"/>
              <a:t>와 </a:t>
            </a:r>
            <a:r>
              <a:rPr lang="en-US" altLang="ko-KR" dirty="0"/>
              <a:t>state</a:t>
            </a:r>
          </a:p>
          <a:p>
            <a:pPr lvl="1"/>
            <a:r>
              <a:rPr lang="en-US" altLang="ko-KR" dirty="0" err="1"/>
              <a:t>LifeCycle</a:t>
            </a:r>
            <a:r>
              <a:rPr lang="en-US" altLang="ko-KR" dirty="0"/>
              <a:t> API</a:t>
            </a:r>
          </a:p>
          <a:p>
            <a:endParaRPr lang="en-US" altLang="ko-KR" dirty="0"/>
          </a:p>
          <a:p>
            <a:r>
              <a:rPr lang="ko-KR" altLang="en-US" dirty="0"/>
              <a:t>많이 배운 것은 아니지만 이것만 잘 활용해도 많은 것들을 만들 수 있음</a:t>
            </a:r>
            <a:endParaRPr lang="en-US" altLang="ko-KR" dirty="0"/>
          </a:p>
          <a:p>
            <a:r>
              <a:rPr lang="ko-KR" altLang="en-US" dirty="0" err="1"/>
              <a:t>리액트는</a:t>
            </a:r>
            <a:r>
              <a:rPr lang="en-US" altLang="ko-KR" dirty="0"/>
              <a:t> </a:t>
            </a:r>
            <a:r>
              <a:rPr lang="ko-KR" altLang="en-US" dirty="0"/>
              <a:t>자바스크립트와 유사하므로 자바스크립트를 잘 알고 있다면</a:t>
            </a:r>
            <a:r>
              <a:rPr lang="en-US" altLang="ko-KR" dirty="0"/>
              <a:t> </a:t>
            </a:r>
            <a:r>
              <a:rPr lang="ko-KR" altLang="en-US" dirty="0" err="1"/>
              <a:t>리액트</a:t>
            </a:r>
            <a:r>
              <a:rPr lang="ko-KR" altLang="en-US" dirty="0"/>
              <a:t> 관련해서는 배울 것이 크게 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전화번호부 프로젝트를 만들어 볼 예정</a:t>
            </a:r>
            <a:r>
              <a:rPr lang="en-US" altLang="ko-KR" dirty="0"/>
              <a:t>(</a:t>
            </a:r>
            <a:r>
              <a:rPr lang="ko-KR" altLang="en-US" dirty="0"/>
              <a:t>어디까지 할 수 있을지는</a:t>
            </a:r>
            <a:r>
              <a:rPr lang="en-US" altLang="ko-KR" dirty="0"/>
              <a:t>…) </a:t>
            </a:r>
          </a:p>
          <a:p>
            <a:pPr lvl="1"/>
            <a:r>
              <a:rPr lang="ko-KR" altLang="en-US" dirty="0"/>
              <a:t>이 프로젝트를 통해 현재까지 배웠던 지식들을 응용하여 다양한 작업들을 구현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input </a:t>
            </a:r>
            <a:r>
              <a:rPr lang="ko-KR" altLang="en-US" dirty="0"/>
              <a:t>상태를 관리하는 방법과 배열을 다루는 방법에 대해 학습</a:t>
            </a:r>
            <a:endParaRPr lang="en-US" altLang="ko-KR" dirty="0"/>
          </a:p>
          <a:p>
            <a:pPr lvl="1"/>
            <a:r>
              <a:rPr lang="ko-KR" altLang="en-US" dirty="0"/>
              <a:t>프로젝트 코드</a:t>
            </a:r>
            <a:r>
              <a:rPr lang="en-US" altLang="ko-KR" dirty="0"/>
              <a:t>: </a:t>
            </a:r>
            <a:r>
              <a:rPr lang="en-US" altLang="ko-KR" b="0" i="0" u="none" strike="noStrike" dirty="0">
                <a:solidFill>
                  <a:srgbClr val="DD4C39"/>
                </a:solidFill>
                <a:effectLst/>
                <a:latin typeface="inherit"/>
                <a:hlinkClick r:id="rId3"/>
              </a:rPr>
              <a:t>https://github.com/vlpt-playground/phone-book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5EDCC4-D49C-42CC-965E-A9BBAE3E2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2534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7FC5C-F99C-411C-8D7C-B68F0484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input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상태 관리하기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AC3920-2504-4C17-BF4F-8A04A0726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생성하기</a:t>
            </a:r>
          </a:p>
          <a:p>
            <a:pPr lvl="1"/>
            <a:r>
              <a:rPr lang="ko-KR" altLang="en-US" dirty="0"/>
              <a:t>새 프로젝트 생성</a:t>
            </a:r>
            <a:r>
              <a:rPr lang="en-US" altLang="ko-KR" dirty="0"/>
              <a:t>: create-react-app phone-book</a:t>
            </a:r>
          </a:p>
          <a:p>
            <a:pPr lvl="1"/>
            <a:r>
              <a:rPr lang="ko-KR" altLang="en-US" dirty="0"/>
              <a:t>해당 디렉토리를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로 열고</a:t>
            </a:r>
            <a:r>
              <a:rPr lang="en-US" altLang="ko-KR" dirty="0"/>
              <a:t> </a:t>
            </a:r>
            <a:r>
              <a:rPr lang="ko-KR" altLang="en-US" dirty="0"/>
              <a:t>내부에서 </a:t>
            </a:r>
            <a:r>
              <a:rPr lang="en-US" altLang="ko-KR" dirty="0"/>
              <a:t>yarn start</a:t>
            </a:r>
            <a:r>
              <a:rPr lang="ko-KR" altLang="en-US" dirty="0"/>
              <a:t>를 통해서 개발서버 기동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첫번째 컴포넌트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PhoneForm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  <a:p>
            <a:pPr lvl="1"/>
            <a:r>
              <a:rPr lang="ko-KR" altLang="en-US" dirty="0"/>
              <a:t>이 컴포넌트에서는 사용자에게서 이름과 전화번호를 입력 받을 것임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input </a:t>
            </a:r>
            <a:r>
              <a:rPr lang="ko-KR" altLang="en-US" dirty="0"/>
              <a:t>컴포넌트의 입력을 </a:t>
            </a:r>
            <a:r>
              <a:rPr lang="en-US" altLang="ko-KR" dirty="0"/>
              <a:t>state</a:t>
            </a:r>
            <a:r>
              <a:rPr lang="ko-KR" altLang="en-US" dirty="0"/>
              <a:t>에 담는 방법</a:t>
            </a:r>
            <a:endParaRPr lang="en-US" altLang="ko-KR" dirty="0"/>
          </a:p>
          <a:p>
            <a:pPr lvl="1"/>
            <a:r>
              <a:rPr lang="en-US" altLang="ko-KR" dirty="0"/>
              <a:t>input </a:t>
            </a:r>
            <a:r>
              <a:rPr lang="ko-KR" altLang="en-US" dirty="0"/>
              <a:t>다루기</a:t>
            </a:r>
            <a:endParaRPr lang="en-US" altLang="ko-KR" dirty="0"/>
          </a:p>
          <a:p>
            <a:pPr lvl="1"/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디렉토리 내부에 </a:t>
            </a:r>
            <a:r>
              <a:rPr lang="en-US" altLang="ko-KR" dirty="0"/>
              <a:t>components</a:t>
            </a:r>
            <a:r>
              <a:rPr lang="ko-KR" altLang="en-US" dirty="0"/>
              <a:t>라는 디렉토리 생성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그 안에 </a:t>
            </a:r>
            <a:r>
              <a:rPr lang="en-US" altLang="ko-KR" dirty="0"/>
              <a:t>PhoneForm.js </a:t>
            </a:r>
            <a:r>
              <a:rPr lang="ko-KR" altLang="en-US" dirty="0"/>
              <a:t>라는 파일을 생성하고 다음 페이지의 코드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1066F3-3D18-4A2C-B897-F734BD79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5645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1D2D9-D54D-4984-BC96-865A3D9E8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input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상태 관리하기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EDFBCE-2948-4569-89D0-9D055DE73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90" y="1358538"/>
            <a:ext cx="6482886" cy="5193460"/>
          </a:xfrm>
        </p:spPr>
        <p:txBody>
          <a:bodyPr>
            <a:normAutofit/>
          </a:bodyPr>
          <a:lstStyle/>
          <a:p>
            <a:r>
              <a:rPr lang="en-US" altLang="ko-KR" sz="1800" dirty="0" err="1"/>
              <a:t>onChange</a:t>
            </a:r>
            <a:r>
              <a:rPr lang="en-US" altLang="ko-KR" sz="1800" dirty="0"/>
              <a:t> </a:t>
            </a:r>
            <a:r>
              <a:rPr lang="ko-KR" altLang="en-US" sz="1800" dirty="0"/>
              <a:t>이벤트가 발생하면</a:t>
            </a:r>
            <a:r>
              <a:rPr lang="en-US" altLang="ko-KR" sz="1800" dirty="0"/>
              <a:t> </a:t>
            </a:r>
            <a:r>
              <a:rPr lang="en-US" altLang="ko-KR" sz="1800" dirty="0" err="1"/>
              <a:t>e.target.value</a:t>
            </a:r>
            <a:r>
              <a:rPr lang="en-US" altLang="ko-KR" sz="1800" dirty="0"/>
              <a:t> </a:t>
            </a:r>
            <a:r>
              <a:rPr lang="ko-KR" altLang="en-US" sz="1800" dirty="0"/>
              <a:t>값을 통하여 이벤트 객체에 담겨있는 현재의 텍스트 값을 읽어올 수 있음</a:t>
            </a:r>
            <a:r>
              <a:rPr lang="en-US" altLang="ko-KR" sz="1800" dirty="0"/>
              <a:t>: </a:t>
            </a:r>
            <a:r>
              <a:rPr lang="ko-KR" altLang="en-US" sz="1800" dirty="0"/>
              <a:t>해당 값을 </a:t>
            </a:r>
            <a:r>
              <a:rPr lang="en-US" altLang="ko-KR" sz="1800" dirty="0"/>
              <a:t>state</a:t>
            </a:r>
            <a:r>
              <a:rPr lang="ko-KR" altLang="en-US" sz="1800" dirty="0"/>
              <a:t>의 </a:t>
            </a:r>
            <a:r>
              <a:rPr lang="en-US" altLang="ko-KR" sz="1800" dirty="0"/>
              <a:t>name </a:t>
            </a:r>
            <a:r>
              <a:rPr lang="ko-KR" altLang="en-US" sz="1800" dirty="0"/>
              <a:t>부분으로 설정</a:t>
            </a:r>
            <a:endParaRPr lang="en-US" altLang="ko-KR" sz="1800" dirty="0"/>
          </a:p>
          <a:p>
            <a:r>
              <a:rPr lang="en-US" altLang="ko-KR" sz="1800" dirty="0"/>
              <a:t>render </a:t>
            </a:r>
            <a:r>
              <a:rPr lang="ko-KR" altLang="en-US" sz="1800" dirty="0"/>
              <a:t>부분에서 </a:t>
            </a:r>
            <a:r>
              <a:rPr lang="en-US" altLang="ko-KR" sz="1800" dirty="0"/>
              <a:t>input</a:t>
            </a:r>
            <a:r>
              <a:rPr lang="ko-KR" altLang="en-US" sz="1800" dirty="0"/>
              <a:t>을 렌더링 할 때는 </a:t>
            </a:r>
            <a:r>
              <a:rPr lang="en-US" altLang="ko-KR" sz="1800" dirty="0"/>
              <a:t>value </a:t>
            </a:r>
            <a:r>
              <a:rPr lang="ko-KR" altLang="en-US" sz="1800" dirty="0"/>
              <a:t>값과 </a:t>
            </a:r>
            <a:r>
              <a:rPr lang="en-US" altLang="ko-KR" sz="1800" dirty="0" err="1"/>
              <a:t>onChange</a:t>
            </a:r>
            <a:r>
              <a:rPr lang="en-US" altLang="ko-KR" sz="1800" dirty="0"/>
              <a:t> </a:t>
            </a:r>
            <a:r>
              <a:rPr lang="ko-KR" altLang="en-US" sz="1800" dirty="0"/>
              <a:t>값을 넣어서 작성</a:t>
            </a:r>
            <a:endParaRPr lang="en-US" altLang="ko-KR" sz="1800" dirty="0"/>
          </a:p>
          <a:p>
            <a:pPr lvl="1"/>
            <a:r>
              <a:rPr lang="en-US" altLang="ko-KR" sz="1600" dirty="0" err="1"/>
              <a:t>onChange</a:t>
            </a:r>
            <a:r>
              <a:rPr lang="ko-KR" altLang="en-US" sz="1600" dirty="0"/>
              <a:t>는 </a:t>
            </a:r>
            <a:r>
              <a:rPr lang="en-US" altLang="ko-KR" sz="1600" dirty="0"/>
              <a:t>input</a:t>
            </a:r>
            <a:r>
              <a:rPr lang="ko-KR" altLang="en-US" sz="1600" dirty="0"/>
              <a:t>의 텍스트 값이 바뀔 때마다 발생하는 이벤트</a:t>
            </a:r>
            <a:r>
              <a:rPr lang="en-US" altLang="ko-KR" sz="1600" dirty="0"/>
              <a:t> </a:t>
            </a:r>
          </a:p>
          <a:p>
            <a:pPr lvl="1"/>
            <a:r>
              <a:rPr lang="ko-KR" altLang="en-US" sz="1600" dirty="0"/>
              <a:t>여기에 만들어 둔 </a:t>
            </a:r>
            <a:r>
              <a:rPr lang="en-US" altLang="ko-KR" sz="1600" dirty="0" err="1"/>
              <a:t>handleChange</a:t>
            </a:r>
            <a:r>
              <a:rPr lang="ko-KR" altLang="en-US" sz="1600" dirty="0"/>
              <a:t>를 설정했</a:t>
            </a:r>
            <a:r>
              <a:rPr lang="en-US" altLang="ko-KR" sz="1600" dirty="0"/>
              <a:t> </a:t>
            </a:r>
          </a:p>
          <a:p>
            <a:pPr lvl="1"/>
            <a:r>
              <a:rPr lang="ko-KR" altLang="en-US" sz="1600" dirty="0"/>
              <a:t>데이터를 등록하고 나면 이 </a:t>
            </a:r>
            <a:r>
              <a:rPr lang="en-US" altLang="ko-KR" sz="1600" dirty="0"/>
              <a:t>name </a:t>
            </a:r>
            <a:r>
              <a:rPr lang="ko-KR" altLang="en-US" sz="1600" dirty="0"/>
              <a:t>값을 공백으로 초기화 </a:t>
            </a:r>
            <a:r>
              <a:rPr lang="ko-KR" altLang="en-US" sz="1600" dirty="0" err="1"/>
              <a:t>해줄필요가</a:t>
            </a:r>
            <a:r>
              <a:rPr lang="ko-KR" altLang="en-US" sz="1600" dirty="0"/>
              <a:t> 있으므로</a:t>
            </a:r>
            <a:r>
              <a:rPr lang="en-US" altLang="ko-KR" sz="1600" dirty="0"/>
              <a:t> </a:t>
            </a:r>
            <a:r>
              <a:rPr lang="ko-KR" altLang="en-US" sz="1600" dirty="0"/>
              <a:t>초기화 됐을 때 </a:t>
            </a:r>
            <a:r>
              <a:rPr lang="en-US" altLang="ko-KR" sz="1600" dirty="0"/>
              <a:t>input</a:t>
            </a:r>
            <a:r>
              <a:rPr lang="ko-KR" altLang="en-US" sz="1600" dirty="0"/>
              <a:t>에서도 반영이 되도록 </a:t>
            </a:r>
            <a:r>
              <a:rPr lang="en-US" altLang="ko-KR" sz="1600" dirty="0"/>
              <a:t>value</a:t>
            </a:r>
            <a:r>
              <a:rPr lang="ko-KR" altLang="en-US" sz="1600" dirty="0"/>
              <a:t> 설정</a:t>
            </a:r>
            <a:endParaRPr lang="en-US" altLang="ko-KR" sz="1600" dirty="0"/>
          </a:p>
          <a:p>
            <a:r>
              <a:rPr lang="ko-KR" altLang="en-US" sz="1800" dirty="0"/>
              <a:t>하단에는 </a:t>
            </a:r>
            <a:r>
              <a:rPr lang="en-US" altLang="ko-KR" sz="1800" dirty="0"/>
              <a:t>name </a:t>
            </a:r>
            <a:r>
              <a:rPr lang="ko-KR" altLang="en-US" sz="1800" dirty="0"/>
              <a:t>값이 잘 바뀌고 있는지 확인 할 수 있도록 값을 렌더링</a:t>
            </a:r>
            <a:r>
              <a:rPr lang="en-US" altLang="ko-KR" sz="1800" dirty="0"/>
              <a:t>(</a:t>
            </a:r>
            <a:r>
              <a:rPr lang="en-US" altLang="ko-KR" sz="18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8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8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800" b="0" i="0" dirty="0">
                <a:solidFill>
                  <a:srgbClr val="ABB2BF"/>
                </a:solidFill>
                <a:effectLst/>
                <a:latin typeface="Monaco"/>
              </a:rPr>
              <a:t>{this.state.name}</a:t>
            </a:r>
            <a:r>
              <a:rPr lang="en-US" altLang="ko-KR" sz="18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8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800" b="0" i="0" dirty="0">
                <a:solidFill>
                  <a:srgbClr val="ABB2BF"/>
                </a:solidFill>
                <a:effectLst/>
                <a:latin typeface="inherit"/>
              </a:rPr>
              <a:t>&gt;)</a:t>
            </a:r>
            <a:r>
              <a:rPr lang="en-US" altLang="ko-KR" sz="18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A85D0B-5170-4A1E-9F7B-363731ADA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74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5BBB20-74BB-45D6-B8E6-EDEAC2251AE4}"/>
              </a:ext>
            </a:extLst>
          </p:cNvPr>
          <p:cNvSpPr/>
          <p:nvPr/>
        </p:nvSpPr>
        <p:spPr>
          <a:xfrm>
            <a:off x="7029450" y="1341937"/>
            <a:ext cx="5153025" cy="51934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// file: </a:t>
            </a:r>
            <a:r>
              <a:rPr lang="en-US" altLang="ko-KR" sz="1400" b="0" i="1" dirty="0" err="1">
                <a:solidFill>
                  <a:srgbClr val="5C6370"/>
                </a:solidFill>
                <a:effectLst/>
                <a:latin typeface="Monaco"/>
              </a:rPr>
              <a:t>src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/components/PhoneForm.js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 err="1">
                <a:solidFill>
                  <a:srgbClr val="E6C07B"/>
                </a:solidFill>
                <a:effectLst/>
                <a:latin typeface="inherit"/>
              </a:rPr>
              <a:t>PhoneForm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state =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Monaco"/>
              </a:rPr>
              <a:t>name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‘ ‘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handleChange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= (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 =&gt;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 err="1">
                <a:solidFill>
                  <a:srgbClr val="C678DD"/>
                </a:solidFill>
                <a:effectLst/>
                <a:latin typeface="Monaco"/>
              </a:rPr>
              <a:t>this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.setState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({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Monaco"/>
              </a:rPr>
              <a:t>name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e.target.value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})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form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input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inherit"/>
              </a:rPr>
              <a:t>					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inherit"/>
              </a:rPr>
              <a:t>placeholder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"</a:t>
            </a:r>
            <a:r>
              <a:rPr lang="ko-KR" altLang="en-US" sz="1400" b="0" i="0" dirty="0">
                <a:solidFill>
                  <a:srgbClr val="98C379"/>
                </a:solidFill>
                <a:effectLst/>
                <a:latin typeface="inherit"/>
              </a:rPr>
              <a:t>이름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"</a:t>
            </a:r>
            <a:r>
              <a:rPr lang="ko-KR" altLang="en-US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  <a:endParaRPr lang="en-US" altLang="ko-KR" sz="1400" b="0" i="0" dirty="0">
              <a:solidFill>
                <a:srgbClr val="ABB2BF"/>
              </a:solidFill>
              <a:effectLst/>
              <a:latin typeface="inherit"/>
            </a:endParaRP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inherit"/>
              </a:rPr>
              <a:t>					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inherit"/>
              </a:rPr>
              <a:t>value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{this.state.name}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inherit"/>
              </a:rPr>
              <a:t>					</a:t>
            </a:r>
            <a:r>
              <a:rPr lang="en-US" altLang="ko-KR" sz="1400" b="0" i="0" dirty="0" err="1">
                <a:solidFill>
                  <a:srgbClr val="D19A66"/>
                </a:solidFill>
                <a:effectLst/>
                <a:latin typeface="inherit"/>
              </a:rPr>
              <a:t>onChange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=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{</a:t>
            </a:r>
            <a:r>
              <a:rPr lang="en-US" altLang="ko-KR" sz="1400" b="0" i="0" dirty="0" err="1">
                <a:solidFill>
                  <a:srgbClr val="98C379"/>
                </a:solidFill>
                <a:effectLst/>
                <a:latin typeface="inherit"/>
              </a:rPr>
              <a:t>this.handleChange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inherit"/>
              </a:rPr>
              <a:t>}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inherit"/>
              </a:rPr>
              <a:t>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/&gt;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{this.state.name}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form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);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} 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export default 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PhoneForm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8308977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585E2-3AD5-45DA-86F3-D75CDC0DF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input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상태 관리하기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F3CA3-90CE-4921-A5D0-8378FB183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작성한</a:t>
            </a:r>
            <a:r>
              <a:rPr lang="en-US" altLang="ko-KR" dirty="0"/>
              <a:t> </a:t>
            </a:r>
            <a:r>
              <a:rPr lang="ko-KR" altLang="en-US" dirty="0"/>
              <a:t>컴포넌트를 </a:t>
            </a:r>
            <a:r>
              <a:rPr lang="en-US" altLang="ko-KR" dirty="0"/>
              <a:t>App</a:t>
            </a:r>
            <a:r>
              <a:rPr lang="ko-KR" altLang="en-US" dirty="0"/>
              <a:t>에서 보여주기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11306E-C0B1-4910-A5A3-D6D1E9AB3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75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3996C4-50E8-4AC5-99AA-3CF0C8E19EFF}"/>
              </a:ext>
            </a:extLst>
          </p:cNvPr>
          <p:cNvSpPr/>
          <p:nvPr/>
        </p:nvSpPr>
        <p:spPr>
          <a:xfrm>
            <a:off x="508464" y="1825806"/>
            <a:ext cx="4739811" cy="32063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// file: </a:t>
            </a:r>
            <a:r>
              <a:rPr lang="en-US" altLang="ko-KR" sz="1400" b="0" i="1" dirty="0" err="1">
                <a:solidFill>
                  <a:srgbClr val="5C6370"/>
                </a:solidFill>
                <a:effectLst/>
                <a:latin typeface="Monaco"/>
              </a:rPr>
              <a:t>src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/App.js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PhoneForm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'./components/</a:t>
            </a:r>
            <a:r>
              <a:rPr lang="en-US" altLang="ko-KR" sz="1400" b="0" i="0" dirty="0" err="1">
                <a:solidFill>
                  <a:srgbClr val="98C379"/>
                </a:solidFill>
                <a:effectLst/>
                <a:latin typeface="Monaco"/>
              </a:rPr>
              <a:t>PhoneForm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endParaRPr lang="en-US" altLang="ko-KR" sz="14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App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 err="1">
                <a:solidFill>
                  <a:srgbClr val="E06C75"/>
                </a:solidFill>
                <a:effectLst/>
                <a:latin typeface="inherit"/>
              </a:rPr>
              <a:t>PhoneForm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/&gt;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);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App;</a:t>
            </a:r>
            <a:endParaRPr lang="ko-KR" altLang="en-US" sz="13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BE5B43-1CC5-4709-B20B-044D1A42C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381" y="1661832"/>
            <a:ext cx="48768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205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304E5-66D4-44CB-8DFC-483D541B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input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상태 관리하기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340DE4-40E0-4D8F-87FE-9EFD2B3B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90" y="1358538"/>
            <a:ext cx="7225836" cy="5193460"/>
          </a:xfrm>
        </p:spPr>
        <p:txBody>
          <a:bodyPr>
            <a:normAutofit/>
          </a:bodyPr>
          <a:lstStyle/>
          <a:p>
            <a:r>
              <a:rPr lang="ko-KR" altLang="en-US" dirty="0"/>
              <a:t>전화번호를 위한 </a:t>
            </a:r>
            <a:r>
              <a:rPr lang="en-US" altLang="ko-KR" dirty="0"/>
              <a:t>input </a:t>
            </a:r>
            <a:r>
              <a:rPr lang="ko-KR" altLang="en-US" dirty="0"/>
              <a:t>추가 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input </a:t>
            </a:r>
            <a:r>
              <a:rPr lang="ko-KR" altLang="en-US" dirty="0"/>
              <a:t>이 여러 개일때는 어떻게 처리하는 것이 좋을까</a:t>
            </a:r>
            <a:r>
              <a:rPr lang="en-US" altLang="ko-KR" dirty="0"/>
              <a:t>? 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다른 이벤트 </a:t>
            </a:r>
            <a:r>
              <a:rPr lang="ko-KR" altLang="en-US" dirty="0" err="1"/>
              <a:t>핸들러</a:t>
            </a:r>
            <a:r>
              <a:rPr lang="ko-KR" altLang="en-US" dirty="0"/>
              <a:t> 함수 추가</a:t>
            </a:r>
            <a:r>
              <a:rPr lang="en-US" altLang="ko-KR" dirty="0"/>
              <a:t>: </a:t>
            </a:r>
            <a:r>
              <a:rPr lang="ko-KR" altLang="en-US" dirty="0"/>
              <a:t>하나의 방법이 됨 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더 나은 방법</a:t>
            </a:r>
            <a:r>
              <a:rPr lang="en-US" altLang="ko-KR" dirty="0"/>
              <a:t>: input </a:t>
            </a:r>
            <a:r>
              <a:rPr lang="ko-KR" altLang="en-US" dirty="0"/>
              <a:t>의 </a:t>
            </a:r>
            <a:r>
              <a:rPr lang="en-US" altLang="ko-KR" dirty="0"/>
              <a:t>name </a:t>
            </a:r>
            <a:r>
              <a:rPr lang="ko-KR" altLang="en-US" dirty="0"/>
              <a:t>속성을 사용</a:t>
            </a:r>
            <a:r>
              <a:rPr lang="en-US" altLang="ko-KR" dirty="0"/>
              <a:t> 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render </a:t>
            </a:r>
            <a:r>
              <a:rPr lang="ko-KR" altLang="en-US" dirty="0"/>
              <a:t>부분에서 각 </a:t>
            </a:r>
            <a:r>
              <a:rPr lang="en-US" altLang="ko-KR" dirty="0"/>
              <a:t>input</a:t>
            </a:r>
            <a:r>
              <a:rPr lang="ko-KR" altLang="en-US" dirty="0"/>
              <a:t>에 </a:t>
            </a:r>
            <a:r>
              <a:rPr lang="en-US" altLang="ko-KR" dirty="0"/>
              <a:t>name </a:t>
            </a:r>
            <a:r>
              <a:rPr lang="ko-KR" altLang="en-US" dirty="0"/>
              <a:t>값을 부여</a:t>
            </a:r>
            <a:r>
              <a:rPr lang="en-US" altLang="ko-KR" dirty="0"/>
              <a:t>,</a:t>
            </a:r>
            <a:r>
              <a:rPr lang="ko-KR" altLang="en-US" dirty="0"/>
              <a:t> 이를 통하여 각 </a:t>
            </a:r>
            <a:r>
              <a:rPr lang="en-US" altLang="ko-KR" dirty="0"/>
              <a:t>input </a:t>
            </a:r>
            <a:r>
              <a:rPr lang="ko-KR" altLang="en-US" dirty="0"/>
              <a:t>구분 가능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name </a:t>
            </a:r>
            <a:r>
              <a:rPr lang="ko-KR" altLang="en-US" dirty="0"/>
              <a:t>값은</a:t>
            </a:r>
            <a:r>
              <a:rPr lang="en-US" altLang="ko-KR" dirty="0"/>
              <a:t>, event.target.name</a:t>
            </a:r>
            <a:r>
              <a:rPr lang="ko-KR" altLang="en-US" dirty="0"/>
              <a:t>을 통해서 조회 가능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 err="1"/>
              <a:t>setState</a:t>
            </a:r>
            <a:r>
              <a:rPr lang="en-US" altLang="ko-KR" dirty="0"/>
              <a:t> </a:t>
            </a:r>
            <a:r>
              <a:rPr lang="ko-KR" altLang="en-US" dirty="0"/>
              <a:t>내부에서 사용된 문법은 </a:t>
            </a:r>
            <a:r>
              <a:rPr lang="en-US" altLang="ko-KR" dirty="0"/>
              <a:t>Computed property names</a:t>
            </a:r>
            <a:r>
              <a:rPr lang="ko-KR" altLang="en-US" dirty="0"/>
              <a:t>라는 문법</a:t>
            </a:r>
            <a:r>
              <a:rPr lang="en-US" altLang="ko-KR" dirty="0"/>
              <a:t> 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를 받아올 수 있음 </a:t>
            </a:r>
            <a:r>
              <a:rPr lang="en-US" altLang="ko-KR" dirty="0"/>
              <a:t>(key</a:t>
            </a:r>
            <a:r>
              <a:rPr lang="ko-KR" altLang="en-US" dirty="0"/>
              <a:t>에서 </a:t>
            </a:r>
            <a:r>
              <a:rPr lang="en-US" altLang="ko-KR" dirty="0"/>
              <a:t>[]</a:t>
            </a:r>
            <a:r>
              <a:rPr lang="ko-KR" altLang="en-US" dirty="0"/>
              <a:t>를 사용한 부분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7F8B0-691E-48D6-95D6-67B597F6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76</a:t>
            </a:fld>
            <a:endParaRPr lang="ko-KR" altLang="en-US"/>
          </a:p>
        </p:txBody>
      </p:sp>
      <p:pic>
        <p:nvPicPr>
          <p:cNvPr id="5" name="내용 개체 틀 5">
            <a:extLst>
              <a:ext uri="{FF2B5EF4-FFF2-40B4-BE49-F238E27FC236}">
                <a16:creationId xmlns:a16="http://schemas.microsoft.com/office/drawing/2014/main" id="{4FA1EBE9-42B9-498D-8634-AAC5071AD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007" y="1358538"/>
            <a:ext cx="4190917" cy="519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377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CA45C-A8C6-49D8-BE4D-6320799F7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input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상태 관리하기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A27F09-2B57-40B4-9FE0-5BE13876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77</a:t>
            </a:fld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E084AC4-3CEF-46DE-B768-A54129402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이제 </a:t>
            </a:r>
            <a:r>
              <a:rPr lang="en-US" altLang="ko-KR" dirty="0"/>
              <a:t>state </a:t>
            </a:r>
            <a:r>
              <a:rPr lang="ko-KR" altLang="en-US" dirty="0"/>
              <a:t>안에 있는 값들을 부모 컴포넌트에게 전달해줄 차례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부모 컴포넌트에서 메소드를 만들고</a:t>
            </a:r>
            <a:r>
              <a:rPr lang="en-US" altLang="ko-KR" dirty="0"/>
              <a:t> </a:t>
            </a:r>
            <a:r>
              <a:rPr lang="ko-KR" altLang="en-US" dirty="0"/>
              <a:t>이 메소드를 자식에게 전달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자식 내부에서 호출하는 방식을 사용하는 것이 적합함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App</a:t>
            </a:r>
            <a:r>
              <a:rPr lang="ko-KR" altLang="en-US" dirty="0"/>
              <a:t>에서 </a:t>
            </a:r>
            <a:r>
              <a:rPr lang="en-US" altLang="ko-KR" dirty="0" err="1"/>
              <a:t>handleCreate</a:t>
            </a:r>
            <a:r>
              <a:rPr lang="ko-KR" altLang="en-US" dirty="0"/>
              <a:t>라는 메소드를 만들고</a:t>
            </a:r>
            <a:r>
              <a:rPr lang="en-US" altLang="ko-KR" dirty="0"/>
              <a:t> </a:t>
            </a:r>
            <a:r>
              <a:rPr lang="ko-KR" altLang="en-US" dirty="0"/>
              <a:t>이를 </a:t>
            </a:r>
            <a:r>
              <a:rPr lang="en-US" altLang="ko-KR" dirty="0" err="1"/>
              <a:t>PhoneForm</a:t>
            </a:r>
            <a:r>
              <a:rPr lang="ko-KR" altLang="en-US" dirty="0"/>
              <a:t>에게 전달</a:t>
            </a:r>
            <a:endParaRPr lang="en-US" altLang="ko-KR" dirty="0"/>
          </a:p>
          <a:p>
            <a:pPr lvl="1"/>
            <a:r>
              <a:rPr lang="en-US" altLang="ko-KR" dirty="0" err="1"/>
              <a:t>PhoneForm</a:t>
            </a:r>
            <a:r>
              <a:rPr lang="en-US" altLang="ko-KR" dirty="0"/>
              <a:t> </a:t>
            </a:r>
            <a:r>
              <a:rPr lang="ko-KR" altLang="en-US" dirty="0"/>
              <a:t>쪽에서는 버튼을 만들어서 </a:t>
            </a:r>
            <a:r>
              <a:rPr lang="en-US" altLang="ko-KR" dirty="0"/>
              <a:t>submit</a:t>
            </a:r>
            <a:r>
              <a:rPr lang="ko-KR" altLang="en-US" dirty="0"/>
              <a:t>이 발생하면 </a:t>
            </a:r>
            <a:r>
              <a:rPr lang="en-US" altLang="ko-KR" dirty="0"/>
              <a:t>props</a:t>
            </a:r>
            <a:r>
              <a:rPr lang="ko-KR" altLang="en-US" dirty="0"/>
              <a:t>로 받은 함수를 호출하여 </a:t>
            </a:r>
            <a:r>
              <a:rPr lang="en-US" altLang="ko-KR" dirty="0"/>
              <a:t>App</a:t>
            </a:r>
            <a:r>
              <a:rPr lang="ko-KR" altLang="en-US" dirty="0"/>
              <a:t>에서 파라미터로 받은 값을 사용할 수 있도록 구현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9289924-FA09-49C9-96D0-92CE01FF2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586" y="2051412"/>
            <a:ext cx="38290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348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C8DC0-F997-4899-ABFC-217E5869D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input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상태 관리하기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252999-FEC4-4FC9-A726-21D2B5D8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</a:t>
            </a:r>
            <a:r>
              <a:rPr lang="ko-KR" altLang="en-US" dirty="0"/>
              <a:t>에서 수정할 부분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handleCreate</a:t>
            </a:r>
            <a:r>
              <a:rPr lang="en-US" altLang="ko-KR" dirty="0"/>
              <a:t> </a:t>
            </a:r>
            <a:r>
              <a:rPr lang="ko-KR" altLang="en-US" dirty="0"/>
              <a:t>생성 및 </a:t>
            </a:r>
            <a:r>
              <a:rPr lang="en-US" altLang="ko-KR" dirty="0" err="1"/>
              <a:t>PhoneForm</a:t>
            </a:r>
            <a:r>
              <a:rPr lang="ko-KR" altLang="en-US" dirty="0"/>
              <a:t>에 전달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65ED6C-5D21-4575-9C2F-B1B99DA5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78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179437-F128-4392-9F77-3E279F86C401}"/>
              </a:ext>
            </a:extLst>
          </p:cNvPr>
          <p:cNvSpPr/>
          <p:nvPr/>
        </p:nvSpPr>
        <p:spPr>
          <a:xfrm>
            <a:off x="1784814" y="2247900"/>
            <a:ext cx="5149386" cy="40139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// file: </a:t>
            </a:r>
            <a:r>
              <a:rPr lang="en-US" altLang="ko-KR" sz="1400" b="0" i="1" dirty="0" err="1">
                <a:solidFill>
                  <a:srgbClr val="5C6370"/>
                </a:solidFill>
                <a:effectLst/>
                <a:latin typeface="Monaco"/>
              </a:rPr>
              <a:t>src</a:t>
            </a:r>
            <a:r>
              <a:rPr lang="en-US" altLang="ko-KR" sz="1400" b="0" i="1" dirty="0">
                <a:solidFill>
                  <a:srgbClr val="5C6370"/>
                </a:solidFill>
                <a:effectLst/>
                <a:latin typeface="Monaco"/>
              </a:rPr>
              <a:t>/App.js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React, { Component }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'react’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import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PhoneForm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from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'./components/</a:t>
            </a:r>
            <a:r>
              <a:rPr lang="en-US" altLang="ko-KR" sz="1400" b="0" i="0" dirty="0" err="1">
                <a:solidFill>
                  <a:srgbClr val="98C379"/>
                </a:solidFill>
                <a:effectLst/>
                <a:latin typeface="Monaco"/>
              </a:rPr>
              <a:t>PhoneForm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; </a:t>
            </a:r>
          </a:p>
          <a:p>
            <a:pPr algn="just"/>
            <a:endParaRPr lang="en-US" altLang="ko-KR" sz="1400" dirty="0">
              <a:solidFill>
                <a:srgbClr val="ABB2BF"/>
              </a:solidFill>
              <a:latin typeface="Monaco"/>
            </a:endParaRP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class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App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inherit"/>
              </a:rPr>
              <a:t>extends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inherit"/>
              </a:rPr>
              <a:t>Component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{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	</a:t>
            </a:r>
            <a:r>
              <a:rPr lang="en-US" altLang="ko-KR" sz="1400" b="0" i="0" dirty="0" err="1">
                <a:solidFill>
                  <a:srgbClr val="ABB2BF"/>
                </a:solidFill>
                <a:effectLst/>
                <a:latin typeface="Monaco"/>
              </a:rPr>
              <a:t>handleCreate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= (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data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 =&gt;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E6C07B"/>
                </a:solidFill>
                <a:effectLst/>
                <a:latin typeface="Monaco"/>
              </a:rPr>
              <a:t>console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.log(data);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render() {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return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(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</a:t>
            </a:r>
            <a:r>
              <a:rPr lang="en-US" altLang="ko-KR" sz="1400" b="0" i="0" dirty="0" err="1">
                <a:solidFill>
                  <a:srgbClr val="E06C75"/>
                </a:solidFill>
                <a:effectLst/>
                <a:latin typeface="inherit"/>
              </a:rPr>
              <a:t>PhoneForm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 /&gt;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&lt;/</a:t>
            </a:r>
            <a:r>
              <a:rPr lang="en-US" altLang="ko-KR" sz="1400" b="0" i="0" dirty="0">
                <a:solidFill>
                  <a:srgbClr val="E06C75"/>
                </a:solidFill>
                <a:effectLst/>
                <a:latin typeface="inherit"/>
              </a:rPr>
              <a:t>div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inherit"/>
              </a:rPr>
              <a:t>&gt;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);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 </a:t>
            </a:r>
          </a:p>
          <a:p>
            <a:pPr algn="just"/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export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  <a:r>
              <a:rPr lang="en-US" altLang="ko-KR" sz="1400" b="0" i="0" dirty="0">
                <a:solidFill>
                  <a:srgbClr val="C678DD"/>
                </a:solidFill>
                <a:effectLst/>
                <a:latin typeface="Monaco"/>
              </a:rPr>
              <a:t>default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App;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5530872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AF0A1-3D7A-4E14-82BC-0F4C05263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input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상태 관리하기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B68A94-3F6D-4DFF-B415-EC9E0ADCC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339" y="1358538"/>
            <a:ext cx="7787811" cy="5193460"/>
          </a:xfrm>
        </p:spPr>
        <p:txBody>
          <a:bodyPr/>
          <a:lstStyle/>
          <a:p>
            <a:r>
              <a:rPr lang="en-US" altLang="ko-KR" dirty="0" err="1"/>
              <a:t>handleSubmit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endParaRPr lang="en-US" altLang="ko-KR" dirty="0"/>
          </a:p>
          <a:p>
            <a:pPr lvl="1"/>
            <a:r>
              <a:rPr lang="ko-KR" altLang="en-US" dirty="0"/>
              <a:t>맨 위에 </a:t>
            </a:r>
            <a:r>
              <a:rPr lang="en-US" altLang="ko-KR" dirty="0" err="1"/>
              <a:t>e.preventDefault</a:t>
            </a:r>
            <a:r>
              <a:rPr lang="en-US" altLang="ko-KR" dirty="0"/>
              <a:t>()</a:t>
            </a:r>
            <a:r>
              <a:rPr lang="ko-KR" altLang="en-US" dirty="0"/>
              <a:t>라는 함수 호출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이 코드는 원래 이벤트가 해야 하는 작업을 방지 시킨다는 의미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원래는 </a:t>
            </a:r>
            <a:r>
              <a:rPr lang="en-US" altLang="ko-KR" dirty="0"/>
              <a:t>form</a:t>
            </a:r>
            <a:r>
              <a:rPr lang="ko-KR" altLang="en-US" dirty="0"/>
              <a:t>에서 </a:t>
            </a:r>
            <a:r>
              <a:rPr lang="en-US" altLang="ko-KR" dirty="0"/>
              <a:t>submit</a:t>
            </a:r>
            <a:r>
              <a:rPr lang="ko-KR" altLang="en-US" dirty="0"/>
              <a:t>이 발생하면 페이지를 다시 불러옴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그렇게 되면 지니고 있는 상태를 모두 잃어버리므로 이 함수를 이용하여 방지</a:t>
            </a:r>
            <a:endParaRPr lang="en-US" altLang="ko-KR" dirty="0"/>
          </a:p>
          <a:p>
            <a:pPr lvl="1"/>
            <a:r>
              <a:rPr lang="ko-KR" altLang="en-US" dirty="0"/>
              <a:t>그 다음으로는</a:t>
            </a:r>
            <a:r>
              <a:rPr lang="en-US" altLang="ko-KR" dirty="0"/>
              <a:t> props</a:t>
            </a:r>
            <a:r>
              <a:rPr lang="ko-KR" altLang="en-US" dirty="0"/>
              <a:t>로 받은 </a:t>
            </a:r>
            <a:r>
              <a:rPr lang="en-US" altLang="ko-KR" dirty="0" err="1"/>
              <a:t>onCreate</a:t>
            </a:r>
            <a:r>
              <a:rPr lang="en-US" altLang="ko-KR" dirty="0"/>
              <a:t> </a:t>
            </a:r>
            <a:r>
              <a:rPr lang="ko-KR" altLang="en-US" dirty="0"/>
              <a:t>함수를 호출하여</a:t>
            </a:r>
            <a:r>
              <a:rPr lang="en-US" altLang="ko-KR" dirty="0"/>
              <a:t> </a:t>
            </a:r>
            <a:r>
              <a:rPr lang="ko-KR" altLang="en-US" dirty="0"/>
              <a:t>상태 값 초기화</a:t>
            </a:r>
            <a:endParaRPr lang="en-US" altLang="ko-KR" dirty="0"/>
          </a:p>
          <a:p>
            <a:pPr lvl="1"/>
            <a:r>
              <a:rPr lang="en-US" altLang="ko-KR" dirty="0"/>
              <a:t>render </a:t>
            </a:r>
            <a:r>
              <a:rPr lang="ko-KR" altLang="en-US" dirty="0"/>
              <a:t>부분에서는 </a:t>
            </a:r>
            <a:r>
              <a:rPr lang="en-US" altLang="ko-KR" dirty="0"/>
              <a:t>submit </a:t>
            </a:r>
            <a:r>
              <a:rPr lang="ko-KR" altLang="en-US" dirty="0"/>
              <a:t>버튼을 만들고</a:t>
            </a:r>
            <a:r>
              <a:rPr lang="en-US" altLang="ko-KR" dirty="0"/>
              <a:t> form </a:t>
            </a:r>
            <a:r>
              <a:rPr lang="ko-KR" altLang="en-US" dirty="0"/>
              <a:t>부분에 </a:t>
            </a:r>
            <a:r>
              <a:rPr lang="en-US" altLang="ko-KR" dirty="0" err="1"/>
              <a:t>onSubmit</a:t>
            </a:r>
            <a:r>
              <a:rPr lang="en-US" altLang="ko-KR" dirty="0"/>
              <a:t> </a:t>
            </a:r>
            <a:r>
              <a:rPr lang="ko-KR" altLang="en-US" dirty="0"/>
              <a:t>이벤트 등록</a:t>
            </a:r>
            <a:endParaRPr lang="en-US" altLang="ko-KR" dirty="0"/>
          </a:p>
          <a:p>
            <a:pPr lvl="1"/>
            <a:r>
              <a:rPr lang="ko-KR" altLang="en-US" dirty="0"/>
              <a:t>결과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B3AC3B-2E69-4A43-AB7F-918EE125D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79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57F080-6F7B-4FFB-A935-12B596636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0" y="0"/>
            <a:ext cx="4037956" cy="66058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2440D2-970F-41FF-8A62-9357616E3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50" y="4201203"/>
            <a:ext cx="4268382" cy="248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4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16DBC-7C4B-45DF-A27B-B21828897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  <a:r>
              <a:rPr lang="en-US" altLang="ko-KR" dirty="0"/>
              <a:t>: </a:t>
            </a:r>
            <a:r>
              <a:rPr lang="ko-KR" altLang="en-US" dirty="0"/>
              <a:t>페이스북이 </a:t>
            </a:r>
            <a:r>
              <a:rPr lang="ko-KR" altLang="en-US" dirty="0" err="1"/>
              <a:t>리액트를</a:t>
            </a:r>
            <a:r>
              <a:rPr lang="ko-KR" altLang="en-US" dirty="0"/>
              <a:t> 만든 이유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98C3B3-74DA-4060-B1A0-D21F38C2F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View</a:t>
            </a:r>
            <a:r>
              <a:rPr lang="ko-KR" altLang="en-US" dirty="0"/>
              <a:t> 전체를 교체하면 진짜 단순해짐 </a:t>
            </a:r>
            <a:r>
              <a:rPr lang="en-US" altLang="ko-KR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DOM </a:t>
            </a:r>
            <a:r>
              <a:rPr lang="ko-KR" altLang="en-US" dirty="0"/>
              <a:t>기반으로 작동하는 페이지는 그때 그때 새로 뷰를 만들어서 처리하면 성능에 큰 문제 </a:t>
            </a:r>
            <a:r>
              <a:rPr lang="en-US" altLang="ko-KR" dirty="0"/>
              <a:t>(</a:t>
            </a:r>
            <a:r>
              <a:rPr lang="ko-KR" altLang="en-US" dirty="0"/>
              <a:t>엄청 느려짐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선택된 것이 </a:t>
            </a:r>
            <a:r>
              <a:rPr lang="en-US" altLang="ko-KR" dirty="0"/>
              <a:t>Virtual DOM 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Virtual DOM </a:t>
            </a:r>
            <a:r>
              <a:rPr lang="ko-KR" altLang="en-US" dirty="0"/>
              <a:t>은 가상의 </a:t>
            </a:r>
            <a:r>
              <a:rPr lang="en-US" altLang="ko-KR" dirty="0"/>
              <a:t>DOM  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변화가 일어나면</a:t>
            </a:r>
            <a:r>
              <a:rPr lang="en-US" altLang="ko-KR" dirty="0"/>
              <a:t> </a:t>
            </a:r>
            <a:r>
              <a:rPr lang="ko-KR" altLang="en-US" dirty="0"/>
              <a:t>실제로 브라우저의 </a:t>
            </a:r>
            <a:r>
              <a:rPr lang="en-US" altLang="ko-KR" dirty="0"/>
              <a:t>DOM</a:t>
            </a:r>
            <a:r>
              <a:rPr lang="ko-KR" altLang="en-US" dirty="0"/>
              <a:t>에 새로운 것을 넣는 것이 아니라</a:t>
            </a:r>
            <a:r>
              <a:rPr lang="en-US" altLang="ko-KR" dirty="0"/>
              <a:t>, </a:t>
            </a:r>
            <a:r>
              <a:rPr lang="ko-KR" altLang="en-US" dirty="0"/>
              <a:t>자바스크립트로 이뤄진 가상 </a:t>
            </a:r>
            <a:r>
              <a:rPr lang="en-US" altLang="ko-KR" dirty="0"/>
              <a:t>DOM</a:t>
            </a:r>
            <a:r>
              <a:rPr lang="ko-KR" altLang="en-US" dirty="0"/>
              <a:t>에 한번 렌더링을 한 후 기존의 </a:t>
            </a:r>
            <a:r>
              <a:rPr lang="en-US" altLang="ko-KR" dirty="0"/>
              <a:t>DOM </a:t>
            </a:r>
            <a:r>
              <a:rPr lang="ko-KR" altLang="en-US" dirty="0"/>
              <a:t>과 비교를 한 후 실제 변화가 필요한 곳에만 업데이트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즉 </a:t>
            </a:r>
            <a:r>
              <a:rPr lang="en-US" altLang="ko-KR" dirty="0"/>
              <a:t>Virtual DOM </a:t>
            </a:r>
            <a:r>
              <a:rPr lang="ko-KR" altLang="en-US" dirty="0"/>
              <a:t>을 </a:t>
            </a:r>
            <a:r>
              <a:rPr lang="ko-KR" altLang="en-US" dirty="0" err="1"/>
              <a:t>사용함으로서</a:t>
            </a:r>
            <a:r>
              <a:rPr lang="en-US" altLang="ko-KR" dirty="0"/>
              <a:t>, </a:t>
            </a:r>
            <a:r>
              <a:rPr lang="ko-KR" altLang="en-US" dirty="0"/>
              <a:t>데이터가 바뀌었을 때 어떻게 업데이트 할 지를 고려하는 것이 아니라</a:t>
            </a:r>
            <a:r>
              <a:rPr lang="en-US" altLang="ko-KR" dirty="0"/>
              <a:t>,</a:t>
            </a:r>
            <a:r>
              <a:rPr lang="ko-KR" altLang="en-US" dirty="0"/>
              <a:t> 바뀐 데이터로 일단 그려 놓고 비교를 한 다음</a:t>
            </a:r>
            <a:r>
              <a:rPr lang="en-US" altLang="ko-KR" dirty="0"/>
              <a:t>, </a:t>
            </a:r>
            <a:r>
              <a:rPr lang="ko-KR" altLang="en-US" dirty="0"/>
              <a:t>바뀐 부분만 찾아서 변경 시킴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다음 동영상을 보시면 이해하 쉬움</a:t>
            </a:r>
            <a:endParaRPr lang="en-US" altLang="ko-KR" dirty="0"/>
          </a:p>
          <a:p>
            <a:pPr lvl="2">
              <a:lnSpc>
                <a:spcPct val="120000"/>
              </a:lnSpc>
            </a:pPr>
            <a:r>
              <a:rPr lang="en-US" altLang="ko-KR" dirty="0"/>
              <a:t>React and the Virtual DOM (https://www.youtube.com/watch?v=muc2ZF0QIO4)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Virtual DOM </a:t>
            </a:r>
            <a:r>
              <a:rPr lang="ko-KR" altLang="en-US" dirty="0"/>
              <a:t>은 </a:t>
            </a:r>
            <a:r>
              <a:rPr lang="en-US" altLang="ko-KR" dirty="0"/>
              <a:t>DOM </a:t>
            </a:r>
            <a:r>
              <a:rPr lang="ko-KR" altLang="en-US" dirty="0"/>
              <a:t>변화를 최소화 시켜주는 역할</a:t>
            </a:r>
            <a:r>
              <a:rPr lang="en-US" altLang="ko-KR" dirty="0"/>
              <a:t> </a:t>
            </a:r>
          </a:p>
          <a:p>
            <a:pPr lvl="2">
              <a:lnSpc>
                <a:spcPct val="120000"/>
              </a:lnSpc>
            </a:pPr>
            <a:r>
              <a:rPr lang="ko-KR" altLang="en-US" dirty="0"/>
              <a:t>횟수를 최소화 시키는 것은 성능적으로 매우 중요한 이슈</a:t>
            </a:r>
            <a:r>
              <a:rPr lang="en-US" altLang="ko-KR" dirty="0"/>
              <a:t> </a:t>
            </a:r>
          </a:p>
          <a:p>
            <a:pPr lvl="2">
              <a:lnSpc>
                <a:spcPct val="120000"/>
              </a:lnSpc>
            </a:pPr>
            <a:r>
              <a:rPr lang="ko-KR" altLang="en-US" dirty="0"/>
              <a:t>자세한 내용은 여기서는 다루지 않음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70F5F4-1C4A-4338-BF72-8860304D4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8501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691E3-71A3-4726-9BED-AF43E561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input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상태 관리하기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AA84C6-08DF-4424-8033-0EF196C62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  <a:p>
            <a:pPr lvl="1"/>
            <a:r>
              <a:rPr lang="ko-KR" altLang="en-US" dirty="0"/>
              <a:t>이제 </a:t>
            </a:r>
            <a:r>
              <a:rPr lang="en-US" altLang="ko-KR" dirty="0"/>
              <a:t>input</a:t>
            </a:r>
            <a:r>
              <a:rPr lang="ko-KR" altLang="en-US" dirty="0"/>
              <a:t>은 어떻게 다뤄야 하는지에 대해 간략하게 학습 </a:t>
            </a:r>
            <a:endParaRPr lang="en-US" altLang="ko-KR" dirty="0"/>
          </a:p>
          <a:p>
            <a:pPr lvl="1"/>
            <a:r>
              <a:rPr lang="ko-KR" altLang="en-US" dirty="0"/>
              <a:t>이제 </a:t>
            </a:r>
            <a:r>
              <a:rPr lang="en-US" altLang="ko-KR" dirty="0"/>
              <a:t>App </a:t>
            </a:r>
            <a:r>
              <a:rPr lang="ko-KR" altLang="en-US" dirty="0"/>
              <a:t>컴포넌트에서 </a:t>
            </a:r>
            <a:r>
              <a:rPr lang="en-US" altLang="ko-KR" dirty="0"/>
              <a:t>state </a:t>
            </a:r>
            <a:r>
              <a:rPr lang="ko-KR" altLang="en-US" dirty="0"/>
              <a:t>내부에 배열을 선언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그 배열안에 </a:t>
            </a:r>
            <a:r>
              <a:rPr lang="en-US" altLang="ko-KR" dirty="0" err="1"/>
              <a:t>PhoneForm</a:t>
            </a:r>
            <a:r>
              <a:rPr lang="ko-KR" altLang="en-US" dirty="0"/>
              <a:t>에서 입력한 것들을 집어넣고 배열 내부의 데이터를 렌더링하는 방법에 대해 학습 진행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DA5523-4608-4EFC-AE91-9DD242B54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9721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D35EA-EE5E-40E9-9B12-09C0A729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배열 다루기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,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생성과 렌더링</a:t>
            </a:r>
            <a:br>
              <a:rPr lang="ko-KR" altLang="en-US" b="1" i="0" dirty="0">
                <a:solidFill>
                  <a:srgbClr val="222222"/>
                </a:solidFill>
                <a:effectLst/>
                <a:latin typeface="Lato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D5F857-067F-4D99-85C1-556D30AC6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이번에는 </a:t>
            </a:r>
            <a:r>
              <a:rPr lang="ko-KR" altLang="en-US" dirty="0" err="1"/>
              <a:t>리액트</a:t>
            </a:r>
            <a:r>
              <a:rPr lang="ko-KR" altLang="en-US" dirty="0"/>
              <a:t> 프로젝트에서 배열을 다루는 방법에</a:t>
            </a:r>
            <a:r>
              <a:rPr lang="en-US" altLang="ko-KR" dirty="0"/>
              <a:t> </a:t>
            </a:r>
            <a:r>
              <a:rPr lang="ko-KR" altLang="en-US" dirty="0"/>
              <a:t>대해 학습 </a:t>
            </a:r>
            <a:endParaRPr lang="en-US" altLang="ko-KR" dirty="0"/>
          </a:p>
          <a:p>
            <a:pPr lvl="1"/>
            <a:r>
              <a:rPr lang="ko-KR" altLang="en-US" dirty="0" err="1"/>
              <a:t>리액트에서는</a:t>
            </a:r>
            <a:r>
              <a:rPr lang="ko-KR" altLang="en-US" dirty="0"/>
              <a:t> 배열을 다룰 때 평상시에 하던 것처럼 하면 안됨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데이터 추가의 경우</a:t>
            </a:r>
            <a:r>
              <a:rPr lang="en-US" altLang="ko-KR" dirty="0"/>
              <a:t> </a:t>
            </a:r>
            <a:r>
              <a:rPr lang="ko-KR" altLang="en-US" dirty="0"/>
              <a:t>자바스크립트에서 배열을 사용해본 적이 있다면 배열에 데이터를 추가할 때</a:t>
            </a:r>
            <a:r>
              <a:rPr lang="en-US" altLang="ko-KR" dirty="0"/>
              <a:t>, push</a:t>
            </a:r>
            <a:r>
              <a:rPr lang="ko-KR" altLang="en-US" dirty="0"/>
              <a:t>를 사용하므로 </a:t>
            </a:r>
            <a:r>
              <a:rPr lang="en-US" altLang="ko-KR" dirty="0" err="1"/>
              <a:t>this.state.array.push</a:t>
            </a:r>
            <a:r>
              <a:rPr lang="en-US" altLang="ko-KR" dirty="0"/>
              <a:t>('some value’); </a:t>
            </a:r>
            <a:r>
              <a:rPr lang="ko-KR" altLang="en-US" dirty="0"/>
              <a:t>와 같이 코딩 </a:t>
            </a:r>
            <a:r>
              <a:rPr lang="en-US" altLang="ko-KR" dirty="0"/>
              <a:t>(X) </a:t>
            </a:r>
          </a:p>
          <a:p>
            <a:pPr lvl="1"/>
            <a:r>
              <a:rPr lang="ko-KR" altLang="en-US" dirty="0" err="1"/>
              <a:t>리액트애서는</a:t>
            </a:r>
            <a:r>
              <a:rPr lang="ko-KR" altLang="en-US" dirty="0"/>
              <a:t> </a:t>
            </a:r>
            <a:r>
              <a:rPr lang="en-US" altLang="ko-KR" dirty="0"/>
              <a:t>state </a:t>
            </a:r>
            <a:r>
              <a:rPr lang="ko-KR" altLang="en-US" dirty="0"/>
              <a:t>내부의 값을 직접적으로 수정하면 절대로 안됨</a:t>
            </a:r>
            <a:r>
              <a:rPr lang="en-US" altLang="ko-KR" dirty="0"/>
              <a:t>(</a:t>
            </a:r>
            <a:r>
              <a:rPr lang="ko-KR" altLang="en-US" dirty="0"/>
              <a:t>불변성 유지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/>
              <a:t>불변성 유지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push, splice, unshift, pop </a:t>
            </a:r>
            <a:r>
              <a:rPr lang="ko-KR" altLang="en-US" dirty="0"/>
              <a:t>같은 내장함수는 배열 자체를 직접 수정하게 되므로 적합하지 않음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대신에</a:t>
            </a:r>
            <a:r>
              <a:rPr lang="en-US" altLang="ko-KR" dirty="0"/>
              <a:t> </a:t>
            </a:r>
            <a:r>
              <a:rPr lang="ko-KR" altLang="en-US" dirty="0"/>
              <a:t>기존의 배열에 기반하여 새 배열을 만들어내는 함수인 </a:t>
            </a:r>
            <a:r>
              <a:rPr lang="en-US" altLang="ko-KR" dirty="0" err="1"/>
              <a:t>concat</a:t>
            </a:r>
            <a:r>
              <a:rPr lang="en-US" altLang="ko-KR" dirty="0"/>
              <a:t>, slice, map, filter </a:t>
            </a:r>
            <a:r>
              <a:rPr lang="ko-KR" altLang="en-US" dirty="0"/>
              <a:t>같은 함수를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리액트에서</a:t>
            </a:r>
            <a:r>
              <a:rPr lang="ko-KR" altLang="en-US" dirty="0"/>
              <a:t> 불변성 유지가 중요한 이유</a:t>
            </a:r>
            <a:endParaRPr lang="en-US" altLang="ko-KR" dirty="0"/>
          </a:p>
          <a:p>
            <a:pPr lvl="2"/>
            <a:r>
              <a:rPr lang="ko-KR" altLang="en-US" dirty="0"/>
              <a:t>불변성을 유지해야</a:t>
            </a:r>
            <a:r>
              <a:rPr lang="en-US" altLang="ko-KR" dirty="0"/>
              <a:t> </a:t>
            </a:r>
            <a:r>
              <a:rPr lang="ko-KR" altLang="en-US" dirty="0" err="1"/>
              <a:t>리액트에서</a:t>
            </a:r>
            <a:r>
              <a:rPr lang="ko-KR" altLang="en-US" dirty="0"/>
              <a:t> 모든 것들이 필요한 상황에 </a:t>
            </a:r>
            <a:r>
              <a:rPr lang="ko-KR" altLang="en-US" dirty="0" err="1"/>
              <a:t>리렌더링</a:t>
            </a:r>
            <a:r>
              <a:rPr lang="ko-KR" altLang="en-US" dirty="0"/>
              <a:t> 되도록 설계 할 수 있음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성능 최적화도 가능해짐</a:t>
            </a:r>
            <a:r>
              <a:rPr lang="en-US" altLang="ko-KR" dirty="0"/>
              <a:t>: </a:t>
            </a:r>
            <a:r>
              <a:rPr lang="ko-KR" altLang="en-US" dirty="0"/>
              <a:t>이유에 대해서는 향후 설명 진행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EAA7E3-5852-4450-BF66-6414B01C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2134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78029-FD8A-4AA2-AF1D-4427CF6C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배열 다루기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,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inherit"/>
                <a:hlinkClick r:id="rId2"/>
              </a:rPr>
              <a:t>생성과 렌더링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4D760B-7EAB-4BAA-AF85-6E4059DF4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추가</a:t>
            </a:r>
          </a:p>
          <a:p>
            <a:pPr lvl="1"/>
            <a:r>
              <a:rPr lang="en-US" altLang="ko-KR" dirty="0"/>
              <a:t>Phone-Book </a:t>
            </a:r>
            <a:r>
              <a:rPr lang="ko-KR" altLang="en-US" dirty="0"/>
              <a:t>애플리케이션의 상태 데이터는 </a:t>
            </a:r>
            <a:r>
              <a:rPr lang="en-US" altLang="ko-KR" dirty="0"/>
              <a:t>App </a:t>
            </a:r>
            <a:r>
              <a:rPr lang="ko-KR" altLang="en-US" dirty="0"/>
              <a:t>컴포넌트에서 관리하도록 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더 발전하면 상태를 컴포넌트에서 분리하여 따로 관리하는 방법도 있으나 당장은 기초 위주로 진행</a:t>
            </a:r>
            <a:endParaRPr lang="en-US" altLang="ko-KR" dirty="0"/>
          </a:p>
          <a:p>
            <a:pPr lvl="1"/>
            <a:r>
              <a:rPr lang="en-US" altLang="ko-KR" dirty="0"/>
              <a:t>App </a:t>
            </a:r>
            <a:r>
              <a:rPr lang="ko-KR" altLang="en-US" dirty="0"/>
              <a:t>컴포넌트의 </a:t>
            </a:r>
            <a:r>
              <a:rPr lang="en-US" altLang="ko-KR" dirty="0"/>
              <a:t>state</a:t>
            </a:r>
            <a:r>
              <a:rPr lang="ko-KR" altLang="en-US" dirty="0"/>
              <a:t>에 </a:t>
            </a:r>
            <a:r>
              <a:rPr lang="en-US" altLang="ko-KR" dirty="0"/>
              <a:t>information </a:t>
            </a:r>
            <a:r>
              <a:rPr lang="ko-KR" altLang="en-US" dirty="0"/>
              <a:t>배열을 만들고</a:t>
            </a:r>
            <a:r>
              <a:rPr lang="en-US" altLang="ko-KR" dirty="0"/>
              <a:t> </a:t>
            </a:r>
            <a:r>
              <a:rPr lang="ko-KR" altLang="en-US" dirty="0"/>
              <a:t>그 안에 배열의 기본값들인 샘플 데이터 두개를 추가</a:t>
            </a:r>
            <a:endParaRPr lang="en-US" altLang="ko-KR" dirty="0"/>
          </a:p>
          <a:p>
            <a:pPr lvl="1"/>
            <a:r>
              <a:rPr lang="ko-KR" altLang="en-US" dirty="0"/>
              <a:t>각 전화번호 정보는 다음과 같은 형식</a:t>
            </a:r>
            <a:endParaRPr lang="en-US" altLang="ko-KR" dirty="0"/>
          </a:p>
          <a:p>
            <a:pPr lvl="2"/>
            <a:r>
              <a:rPr lang="en-US" altLang="ko-KR" dirty="0"/>
              <a:t>id </a:t>
            </a:r>
            <a:r>
              <a:rPr lang="ko-KR" altLang="en-US" dirty="0"/>
              <a:t>값은 각 데이터를 식별하기 위함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id</a:t>
            </a:r>
            <a:r>
              <a:rPr lang="ko-KR" altLang="en-US" dirty="0"/>
              <a:t> 값은 데이터를 추가 할 때마다 </a:t>
            </a:r>
            <a:r>
              <a:rPr lang="en-US" altLang="ko-KR" dirty="0"/>
              <a:t>1</a:t>
            </a:r>
            <a:r>
              <a:rPr lang="ko-KR" altLang="en-US" dirty="0"/>
              <a:t>씩 증가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4C906C-64B0-4540-B4CE-B2B9A0B43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82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F91AC9-08C1-4393-88A6-B1B2D5B9C196}"/>
              </a:ext>
            </a:extLst>
          </p:cNvPr>
          <p:cNvSpPr/>
          <p:nvPr/>
        </p:nvSpPr>
        <p:spPr>
          <a:xfrm>
            <a:off x="1492481" y="4779099"/>
            <a:ext cx="6915514" cy="12788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{ </a:t>
            </a:r>
          </a:p>
          <a:p>
            <a:pPr algn="just"/>
            <a:r>
              <a:rPr lang="en-US" altLang="ko-KR" sz="1400" b="0" i="0" dirty="0">
                <a:solidFill>
                  <a:srgbClr val="D19A66"/>
                </a:solidFill>
                <a:effectLst/>
                <a:latin typeface="Monaco"/>
              </a:rPr>
              <a:t>	id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Monaco"/>
              </a:rPr>
              <a:t>0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, </a:t>
            </a:r>
          </a:p>
          <a:p>
            <a:pPr algn="just"/>
            <a:r>
              <a:rPr lang="en-US" altLang="ko-KR" sz="1400" dirty="0">
                <a:solidFill>
                  <a:srgbClr val="ABB2BF"/>
                </a:solidFill>
                <a:latin typeface="Monaco"/>
              </a:rPr>
              <a:t>	</a:t>
            </a:r>
            <a:r>
              <a:rPr lang="en-US" altLang="ko-KR" sz="1400" b="0" i="0" dirty="0">
                <a:solidFill>
                  <a:srgbClr val="D19A66"/>
                </a:solidFill>
                <a:effectLst/>
                <a:latin typeface="Monaco"/>
              </a:rPr>
              <a:t>name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: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</a:t>
            </a:r>
            <a:r>
              <a:rPr lang="ko-KR" altLang="en-US" sz="1400" b="0" i="0" dirty="0">
                <a:solidFill>
                  <a:srgbClr val="98C379"/>
                </a:solidFill>
                <a:effectLst/>
                <a:latin typeface="Monaco"/>
              </a:rPr>
              <a:t>이름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,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	s phone: </a:t>
            </a:r>
            <a:r>
              <a:rPr lang="en-US" altLang="ko-KR" sz="1400" b="0" i="0" dirty="0">
                <a:solidFill>
                  <a:srgbClr val="98C379"/>
                </a:solidFill>
                <a:effectLst/>
                <a:latin typeface="Monaco"/>
              </a:rPr>
              <a:t>'010-0000-0000’</a:t>
            </a:r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 </a:t>
            </a:r>
          </a:p>
          <a:p>
            <a:pPr algn="just"/>
            <a:r>
              <a:rPr lang="en-US" altLang="ko-KR" sz="1400" b="0" i="0" dirty="0">
                <a:solidFill>
                  <a:srgbClr val="ABB2BF"/>
                </a:solidFill>
                <a:effectLst/>
                <a:latin typeface="Monac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62237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추상 디자인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제목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13" name="부제목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>
                <a:hlinkClick r:id="rId5"/>
              </a:rPr>
              <a:t>manson23@nate.com</a:t>
            </a:r>
            <a:endParaRPr lang="en-US" altLang="ko-KR" dirty="0"/>
          </a:p>
          <a:p>
            <a:pPr rtl="0"/>
            <a:r>
              <a:rPr lang="en-US" altLang="ko-KR" dirty="0"/>
              <a:t>yangwenry@dau.ac.kr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5EED2-4242-43B4-B9A6-C0131894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리액트를</a:t>
            </a:r>
            <a:r>
              <a:rPr lang="ko-KR" altLang="en-US" dirty="0"/>
              <a:t> 특별하게 만드는 점은</a:t>
            </a:r>
            <a:r>
              <a:rPr lang="en-US" altLang="ko-KR" dirty="0"/>
              <a:t>?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B3190-213E-4F50-A54D-5456D606B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엄청난 생태계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jQuery</a:t>
            </a:r>
            <a:r>
              <a:rPr lang="ko-KR" altLang="en-US" dirty="0"/>
              <a:t>가 처음 등장했을 때와 </a:t>
            </a:r>
            <a:r>
              <a:rPr lang="ko-KR" altLang="en-US" dirty="0" err="1"/>
              <a:t>비슷</a:t>
            </a:r>
            <a:r>
              <a:rPr lang="en-US" altLang="ko-KR" dirty="0"/>
              <a:t>: </a:t>
            </a:r>
            <a:r>
              <a:rPr lang="ko-KR" altLang="en-US" dirty="0" err="1"/>
              <a:t>리액트</a:t>
            </a:r>
            <a:r>
              <a:rPr lang="ko-KR" altLang="en-US" dirty="0"/>
              <a:t> 라이브러리도 정말 많이 만들어지고 있음 </a:t>
            </a:r>
            <a:r>
              <a:rPr lang="en-US" altLang="ko-KR" dirty="0"/>
              <a:t>(jQuery, </a:t>
            </a:r>
            <a:r>
              <a:rPr lang="ko-KR" altLang="en-US" dirty="0"/>
              <a:t>혹은 일반 자바스크립트로 만들어진 라이브러리들도 </a:t>
            </a:r>
            <a:r>
              <a:rPr lang="ko-KR" altLang="en-US" dirty="0" err="1"/>
              <a:t>리액트로</a:t>
            </a:r>
            <a:r>
              <a:rPr lang="ko-KR" altLang="en-US" dirty="0"/>
              <a:t> 포팅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단순히 특정 기능을 구현하기 위한 라이브러리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폼</a:t>
            </a:r>
            <a:r>
              <a:rPr lang="en-US" altLang="ko-KR" dirty="0"/>
              <a:t>, </a:t>
            </a:r>
            <a:r>
              <a:rPr lang="ko-KR" altLang="en-US" dirty="0" err="1"/>
              <a:t>캐로절</a:t>
            </a:r>
            <a:r>
              <a:rPr lang="en-US" altLang="ko-KR" dirty="0"/>
              <a:t>, </a:t>
            </a:r>
            <a:r>
              <a:rPr lang="ko-KR" altLang="en-US" dirty="0"/>
              <a:t>애니메이션</a:t>
            </a:r>
            <a:r>
              <a:rPr lang="en-US" altLang="ko-KR" dirty="0"/>
              <a:t>, UI) </a:t>
            </a:r>
            <a:r>
              <a:rPr lang="ko-KR" altLang="en-US" dirty="0"/>
              <a:t>가 아니라</a:t>
            </a:r>
            <a:r>
              <a:rPr lang="en-US" altLang="ko-KR" dirty="0"/>
              <a:t>, </a:t>
            </a:r>
            <a:r>
              <a:rPr lang="ko-KR" altLang="en-US" dirty="0"/>
              <a:t>프로젝트의 구조와 강하게 </a:t>
            </a:r>
            <a:r>
              <a:rPr lang="ko-KR" altLang="en-US" dirty="0" err="1"/>
              <a:t>묶여있는</a:t>
            </a:r>
            <a:r>
              <a:rPr lang="ko-KR" altLang="en-US" dirty="0"/>
              <a:t> 라우터</a:t>
            </a:r>
            <a:r>
              <a:rPr lang="en-US" altLang="ko-KR" dirty="0"/>
              <a:t>, </a:t>
            </a:r>
            <a:r>
              <a:rPr lang="ko-KR" altLang="en-US" dirty="0"/>
              <a:t>상태 관리 라이브러리들도 매우 다양함</a:t>
            </a:r>
            <a:endParaRPr lang="en-US" altLang="ko-KR" dirty="0"/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사용하는 곳이 많다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검색으로 확인 가능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유명한 회사</a:t>
            </a:r>
            <a:r>
              <a:rPr lang="en-US" altLang="ko-KR" dirty="0"/>
              <a:t>: Airbnb, BBC, Cloudflare, </a:t>
            </a:r>
            <a:r>
              <a:rPr lang="en-US" altLang="ko-KR" dirty="0" err="1"/>
              <a:t>Codecademy</a:t>
            </a:r>
            <a:r>
              <a:rPr lang="en-US" altLang="ko-KR" dirty="0"/>
              <a:t>, Coursera, Dailymotion, eBay, 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dirty="0"/>
              <a:t>     Twitch, Walmart, Yahoo…. </a:t>
            </a:r>
            <a:r>
              <a:rPr lang="ko-KR" altLang="en-US" dirty="0"/>
              <a:t>정말 수많은 곳에서 사용 중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 err="1"/>
              <a:t>리액트의</a:t>
            </a:r>
            <a:r>
              <a:rPr lang="ko-KR" altLang="en-US" dirty="0"/>
              <a:t> 사용률이 가장 높은 것은 아님</a:t>
            </a:r>
            <a:r>
              <a:rPr lang="en-US" altLang="ko-KR" dirty="0"/>
              <a:t>: </a:t>
            </a:r>
            <a:r>
              <a:rPr lang="ko-KR" altLang="en-US" dirty="0"/>
              <a:t>기존에 만들어진 프로젝트들 중에서 </a:t>
            </a:r>
            <a:endParaRPr lang="en-US" altLang="ko-K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dirty="0"/>
              <a:t>     </a:t>
            </a:r>
            <a:r>
              <a:rPr lang="ko-KR" altLang="en-US" dirty="0"/>
              <a:t>이미 </a:t>
            </a:r>
            <a:r>
              <a:rPr lang="en-US" altLang="ko-KR" dirty="0"/>
              <a:t>jQuery, Angular, Ember </a:t>
            </a:r>
            <a:r>
              <a:rPr lang="ko-KR" altLang="en-US" dirty="0"/>
              <a:t>등으로 만들어진 프로젝트들도 많음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새로 만들어지는 프로젝트</a:t>
            </a:r>
            <a:r>
              <a:rPr lang="en-US" altLang="ko-KR" dirty="0"/>
              <a:t>, </a:t>
            </a:r>
            <a:r>
              <a:rPr lang="ko-KR" altLang="en-US" dirty="0"/>
              <a:t>혹은 </a:t>
            </a:r>
            <a:r>
              <a:rPr lang="ko-KR" altLang="en-US" dirty="0" err="1"/>
              <a:t>리뉴얼되는</a:t>
            </a:r>
            <a:r>
              <a:rPr lang="ko-KR" altLang="en-US" dirty="0"/>
              <a:t> 프로젝트에서 정말 많이 사용됩니다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한번 사용해보면</a:t>
            </a:r>
            <a:r>
              <a:rPr lang="en-US" altLang="ko-KR" dirty="0"/>
              <a:t>, </a:t>
            </a:r>
            <a:r>
              <a:rPr lang="ko-KR" altLang="en-US" dirty="0"/>
              <a:t>좋아하게 된다</a:t>
            </a:r>
            <a:r>
              <a:rPr lang="en-US" altLang="ko-KR" dirty="0"/>
              <a:t>!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통계적으로 그러함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D6EC76-DC04-4A76-9417-BA28EA70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altLang="ko-KR" smtClean="0"/>
              <a:pPr/>
              <a:t>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DEB78F-4AC7-4DC9-999B-939B658D2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929" y="3213506"/>
            <a:ext cx="4371598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805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411_TF78884036_Win32" id="{8FA8B2C8-4426-42B3-84EF-E0EC906E4EC7}" vid="{DFBD9B51-48A0-41EB-AF36-0BDECBB129D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디지털 디자인</Template>
  <TotalTime>8907</TotalTime>
  <Words>11889</Words>
  <Application>Microsoft Office PowerPoint</Application>
  <PresentationFormat>와이드스크린</PresentationFormat>
  <Paragraphs>2138</Paragraphs>
  <Slides>83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102" baseType="lpstr">
      <vt:lpstr>Apple SD Gothic Neo</vt:lpstr>
      <vt:lpstr>Arial Unicode MS</vt:lpstr>
      <vt:lpstr>inherit</vt:lpstr>
      <vt:lpstr>Lato</vt:lpstr>
      <vt:lpstr>Monaco</vt:lpstr>
      <vt:lpstr>나눔고딕</vt:lpstr>
      <vt:lpstr>나눔바른고딕</vt:lpstr>
      <vt:lpstr>맑은 고딕</vt:lpstr>
      <vt:lpstr>바탕</vt:lpstr>
      <vt:lpstr>한컴바탕</vt:lpstr>
      <vt:lpstr>Adobe Garamond Pro</vt:lpstr>
      <vt:lpstr>Arial</vt:lpstr>
      <vt:lpstr>Calibri</vt:lpstr>
      <vt:lpstr>Century Gothic</vt:lpstr>
      <vt:lpstr>Consolas</vt:lpstr>
      <vt:lpstr>Times New Roman</vt:lpstr>
      <vt:lpstr>Wingdings</vt:lpstr>
      <vt:lpstr>Wingdings 3</vt:lpstr>
      <vt:lpstr>이온</vt:lpstr>
      <vt:lpstr>리액트 소개</vt:lpstr>
      <vt:lpstr>리액트는 무엇인가  </vt:lpstr>
      <vt:lpstr>리액트는 무엇인가</vt:lpstr>
      <vt:lpstr>리액트는 무엇인가</vt:lpstr>
      <vt:lpstr>라이브러리 / 프레임워크의 선택</vt:lpstr>
      <vt:lpstr>소개: 페이스북이 리액트를 만든 이유 </vt:lpstr>
      <vt:lpstr>소개: 페이스북이 리액트를 만든 이유 </vt:lpstr>
      <vt:lpstr>소개: 페이스북이 리액트를 만든 이유 </vt:lpstr>
      <vt:lpstr>리액트를 특별하게 만드는 점은? </vt:lpstr>
      <vt:lpstr>리액트를 사용하게 되면…. </vt:lpstr>
      <vt:lpstr>리액트 프로젝트 시작하기 </vt:lpstr>
      <vt:lpstr>리액트 프로젝트 시작하기</vt:lpstr>
      <vt:lpstr>설치 및 실습</vt:lpstr>
      <vt:lpstr>PowerPoint 프레젠테이션</vt:lpstr>
      <vt:lpstr>PowerPoint 프레젠테이션</vt:lpstr>
      <vt:lpstr>PowerPoint 프레젠테이션</vt:lpstr>
      <vt:lpstr>JSX</vt:lpstr>
      <vt:lpstr>JSX</vt:lpstr>
      <vt:lpstr>JSX</vt:lpstr>
      <vt:lpstr>JSX</vt:lpstr>
      <vt:lpstr>JSX</vt:lpstr>
      <vt:lpstr>PowerPoint 프레젠테이션</vt:lpstr>
      <vt:lpstr>PowerPoint 프레젠테이션</vt:lpstr>
      <vt:lpstr>JSX</vt:lpstr>
      <vt:lpstr>JSX</vt:lpstr>
      <vt:lpstr>JSX</vt:lpstr>
      <vt:lpstr>JSX</vt:lpstr>
      <vt:lpstr>JSX</vt:lpstr>
      <vt:lpstr>PowerPoint 프레젠테이션</vt:lpstr>
      <vt:lpstr>PowerPoint 프레젠테이션</vt:lpstr>
      <vt:lpstr>PowerPoint 프레젠테이션</vt:lpstr>
      <vt:lpstr>PowerPoint 프레젠테이션</vt:lpstr>
      <vt:lpstr>JSX</vt:lpstr>
      <vt:lpstr>JSX</vt:lpstr>
      <vt:lpstr>PowerPoint 프레젠테이션</vt:lpstr>
      <vt:lpstr>PowerPoint 프레젠테이션</vt:lpstr>
      <vt:lpstr>PowerPoint 프레젠테이션</vt:lpstr>
      <vt:lpstr>PowerPoint 프레젠테이션</vt:lpstr>
      <vt:lpstr>JSX</vt:lpstr>
      <vt:lpstr>JSX</vt:lpstr>
      <vt:lpstr>JSX</vt:lpstr>
      <vt:lpstr>props 와 state </vt:lpstr>
      <vt:lpstr>props 와 state </vt:lpstr>
      <vt:lpstr>props 와 state </vt:lpstr>
      <vt:lpstr>props 와 state </vt:lpstr>
      <vt:lpstr>props 와 state </vt:lpstr>
      <vt:lpstr>props 와 state</vt:lpstr>
      <vt:lpstr>props 와 state</vt:lpstr>
      <vt:lpstr>props 와 state</vt:lpstr>
      <vt:lpstr>props 와 state</vt:lpstr>
      <vt:lpstr>props 와 state</vt:lpstr>
      <vt:lpstr>props 와 state</vt:lpstr>
      <vt:lpstr>LifeCycle API </vt:lpstr>
      <vt:lpstr>PowerPoint 프레젠테이션</vt:lpstr>
      <vt:lpstr>PowerPoint 프레젠테이션</vt:lpstr>
      <vt:lpstr>PowerPoint 프레젠테이션</vt:lpstr>
      <vt:lpstr>PowerPoint 프레젠테이션</vt:lpstr>
      <vt:lpstr>LifeCycle API</vt:lpstr>
      <vt:lpstr>PowerPoint 프레젠테이션</vt:lpstr>
      <vt:lpstr>PowerPoint 프레젠테이션</vt:lpstr>
      <vt:lpstr>LifeCycle API</vt:lpstr>
      <vt:lpstr>PowerPoint 프레젠테이션</vt:lpstr>
      <vt:lpstr>PowerPoint 프레젠테이션</vt:lpstr>
      <vt:lpstr>LifeCycle API</vt:lpstr>
      <vt:lpstr>LifeCycle API</vt:lpstr>
      <vt:lpstr>LifeCycle API</vt:lpstr>
      <vt:lpstr>LifeCycle API</vt:lpstr>
      <vt:lpstr>LifeCycle API</vt:lpstr>
      <vt:lpstr>LifeCycle API</vt:lpstr>
      <vt:lpstr>LifeCycle API</vt:lpstr>
      <vt:lpstr>LifeCycle API</vt:lpstr>
      <vt:lpstr>input 상태 관리하기 </vt:lpstr>
      <vt:lpstr>input 상태 관리하기</vt:lpstr>
      <vt:lpstr>input 상태 관리하기</vt:lpstr>
      <vt:lpstr>input 상태 관리하기</vt:lpstr>
      <vt:lpstr>input 상태 관리하기</vt:lpstr>
      <vt:lpstr>input 상태 관리하기</vt:lpstr>
      <vt:lpstr>input 상태 관리하기</vt:lpstr>
      <vt:lpstr>input 상태 관리하기</vt:lpstr>
      <vt:lpstr>input 상태 관리하기</vt:lpstr>
      <vt:lpstr>배열 다루기, 생성과 렌더링 </vt:lpstr>
      <vt:lpstr>배열 다루기, 생성과 렌더링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리액트 소개</dc:title>
  <dc:creator>이양민</dc:creator>
  <cp:lastModifiedBy>이양민</cp:lastModifiedBy>
  <cp:revision>82</cp:revision>
  <dcterms:created xsi:type="dcterms:W3CDTF">2021-06-16T08:36:58Z</dcterms:created>
  <dcterms:modified xsi:type="dcterms:W3CDTF">2021-06-22T13:04:42Z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